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presProps.xml" ContentType="application/vnd.openxmlformats-officedocument.presentationml.presProps+xml"/>
  <Override PartName="/ppt/media/image1.jpeg" ContentType="image/jpeg"/>
  <Override PartName="/ppt/media/image17.jpeg" ContentType="image/jpeg"/>
  <Override PartName="/ppt/media/image3.png" ContentType="image/png"/>
  <Override PartName="/ppt/media/image2.jpeg" ContentType="image/jpeg"/>
  <Override PartName="/ppt/media/image23.jpeg" ContentType="image/jpeg"/>
  <Override PartName="/ppt/media/image8.png" ContentType="image/png"/>
  <Override PartName="/ppt/media/image4.jpeg" ContentType="image/jpeg"/>
  <Override PartName="/ppt/media/image7.png" ContentType="image/png"/>
  <Override PartName="/ppt/media/image5.jpeg" ContentType="image/jpeg"/>
  <Override PartName="/ppt/media/image11.png" ContentType="image/png"/>
  <Override PartName="/ppt/media/image6.jpeg" ContentType="image/jpeg"/>
  <Override PartName="/ppt/media/image9.jpeg" ContentType="image/jpeg"/>
  <Override PartName="/ppt/media/image10.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2920" y="354240"/>
            <a:ext cx="9052920" cy="670680"/>
          </a:xfrm>
          <a:prstGeom prst="rect">
            <a:avLst/>
          </a:prstGeom>
          <a:noFill/>
          <a:ln w="0">
            <a:noFill/>
          </a:ln>
        </p:spPr>
        <p:txBody>
          <a:bodyPr lIns="0" rIns="0" tIns="0" bIns="0" anchor="ctr">
            <a:spAutoFit/>
          </a:bodyPr>
          <a:p>
            <a:pPr indent="0" defTabSz="914400">
              <a:lnSpc>
                <a:spcPct val="90000"/>
              </a:lnSpc>
              <a:buNone/>
              <a:tabLst>
                <a:tab algn="l" pos="0"/>
              </a:tabLst>
            </a:pPr>
            <a:r>
              <a:rPr b="0" lang="en-GB" sz="1800" strike="noStrike" u="none">
                <a:solidFill>
                  <a:srgbClr val="000000"/>
                </a:solidFill>
                <a:effectLst/>
                <a:uFillTx/>
                <a:latin typeface="Arial"/>
                <a:ea typeface="DejaVu Sans"/>
              </a:rPr>
              <a:t>Click to edit the title text format</a:t>
            </a:r>
            <a:endParaRPr b="0" lang="en-US" sz="1800" strike="noStrike" u="none">
              <a:solidFill>
                <a:schemeClr val="dk1"/>
              </a:solidFill>
              <a:effectLst/>
              <a:uFillTx/>
              <a:latin typeface="Arial"/>
            </a:endParaRPr>
          </a:p>
        </p:txBody>
      </p:sp>
      <p:sp>
        <p:nvSpPr>
          <p:cNvPr id="1" name="PlaceHolder 2"/>
          <p:cNvSpPr>
            <a:spLocks noGrp="1"/>
          </p:cNvSpPr>
          <p:nvPr>
            <p:ph type="ftr" idx="1"/>
          </p:nvPr>
        </p:nvSpPr>
        <p:spPr>
          <a:xfrm>
            <a:off x="3448080" y="5165280"/>
            <a:ext cx="3177360" cy="372600"/>
          </a:xfrm>
          <a:prstGeom prst="rect">
            <a:avLst/>
          </a:prstGeom>
          <a:noFill/>
          <a:ln w="0">
            <a:noFill/>
          </a:ln>
        </p:spPr>
        <p:txBody>
          <a:bodyPr lIns="0" rIns="0" tIns="0" bIns="0" anchor="t">
            <a:noAutofit/>
          </a:bodyPr>
          <a:lstStyle>
            <a:lvl1pPr indent="0" algn="ctr" defTabSz="914400">
              <a:lnSpc>
                <a:spcPct val="93000"/>
              </a:lnSpc>
              <a:spcBef>
                <a:spcPts val="139"/>
              </a:spcBef>
              <a:spcAft>
                <a:spcPts val="139"/>
              </a:spcAft>
              <a:buNone/>
              <a:tabLst>
                <a:tab algn="l" pos="0"/>
              </a:tabLst>
              <a:defRPr b="0" lang="en-GB" sz="1400" strike="noStrike" u="none">
                <a:solidFill>
                  <a:srgbClr val="000000"/>
                </a:solidFill>
                <a:effectLst/>
                <a:uFillTx/>
                <a:latin typeface="Times New Roman"/>
                <a:ea typeface="Segoe UI"/>
              </a:defRPr>
            </a:lvl1pPr>
          </a:lstStyle>
          <a:p>
            <a:pPr indent="0" algn="ctr" defTabSz="914400">
              <a:lnSpc>
                <a:spcPct val="93000"/>
              </a:lnSpc>
              <a:spcBef>
                <a:spcPts val="139"/>
              </a:spcBef>
              <a:spcAft>
                <a:spcPts val="139"/>
              </a:spcAft>
              <a:buNone/>
              <a:tabLst>
                <a:tab algn="l" pos="0"/>
              </a:tabLst>
            </a:pPr>
            <a:r>
              <a:rPr b="0" lang="en-GB" sz="1400" strike="noStrike" u="none">
                <a:solidFill>
                  <a:srgbClr val="000000"/>
                </a:solidFill>
                <a:effectLst/>
                <a:uFillTx/>
                <a:latin typeface="Times New Roman"/>
                <a:ea typeface="Segoe UI"/>
              </a:rPr>
              <a:t> </a:t>
            </a:r>
            <a:endParaRPr b="0" lang="en-GB" sz="1400" strike="noStrike" u="none">
              <a:solidFill>
                <a:srgbClr val="000000"/>
              </a:solidFill>
              <a:effectLst/>
              <a:uFillTx/>
              <a:latin typeface="Times New Roman"/>
            </a:endParaRPr>
          </a:p>
        </p:txBody>
      </p:sp>
      <p:sp>
        <p:nvSpPr>
          <p:cNvPr id="2" name="PlaceHolder 3"/>
          <p:cNvSpPr>
            <a:spLocks noGrp="1"/>
          </p:cNvSpPr>
          <p:nvPr>
            <p:ph type="sldNum" idx="2"/>
          </p:nvPr>
        </p:nvSpPr>
        <p:spPr>
          <a:xfrm>
            <a:off x="7227720" y="5165280"/>
            <a:ext cx="2329920" cy="372600"/>
          </a:xfrm>
          <a:prstGeom prst="rect">
            <a:avLst/>
          </a:prstGeom>
          <a:noFill/>
          <a:ln w="0">
            <a:noFill/>
          </a:ln>
        </p:spPr>
        <p:txBody>
          <a:bodyPr lIns="0" rIns="0" tIns="0" bIns="0" anchor="t">
            <a:noAutofit/>
          </a:bodyPr>
          <a:lstStyle>
            <a:lvl1pPr indent="0" algn="r" defTabSz="914400">
              <a:lnSpc>
                <a:spcPct val="93000"/>
              </a:lnSpc>
              <a:spcBef>
                <a:spcPts val="139"/>
              </a:spcBef>
              <a:spcAft>
                <a:spcPts val="139"/>
              </a:spcAft>
              <a:buNone/>
              <a:tabLst>
                <a:tab algn="l" pos="0"/>
              </a:tabLst>
              <a:defRPr b="0" lang="en-GB" sz="1400" strike="noStrike" u="none">
                <a:solidFill>
                  <a:srgbClr val="000000"/>
                </a:solidFill>
                <a:effectLst/>
                <a:uFillTx/>
                <a:latin typeface="Times New Roman"/>
                <a:ea typeface="Segoe UI"/>
              </a:defRPr>
            </a:lvl1pPr>
          </a:lstStyle>
          <a:p>
            <a:pPr indent="0" algn="r" defTabSz="914400">
              <a:lnSpc>
                <a:spcPct val="93000"/>
              </a:lnSpc>
              <a:spcBef>
                <a:spcPts val="139"/>
              </a:spcBef>
              <a:spcAft>
                <a:spcPts val="139"/>
              </a:spcAft>
              <a:buNone/>
              <a:tabLst>
                <a:tab algn="l" pos="0"/>
              </a:tabLst>
            </a:pPr>
            <a:fld id="{9BE7B36F-5C28-4398-AFD7-D5D9E65D4150}" type="slidenum">
              <a:rPr b="0" lang="en-GB" sz="1400" strike="noStrike" u="none">
                <a:solidFill>
                  <a:srgbClr val="000000"/>
                </a:solidFill>
                <a:effectLst/>
                <a:uFillTx/>
                <a:latin typeface="Times New Roman"/>
                <a:ea typeface="Segoe UI"/>
              </a:rPr>
              <a:t>3</a:t>
            </a:fld>
            <a:endParaRPr b="0" lang="en-GB" sz="1400" strike="noStrike" u="none">
              <a:solidFill>
                <a:srgbClr val="000000"/>
              </a:solidFill>
              <a:effectLst/>
              <a:uFillTx/>
              <a:latin typeface="Times New Roman"/>
            </a:endParaRPr>
          </a:p>
        </p:txBody>
      </p:sp>
      <p:sp>
        <p:nvSpPr>
          <p:cNvPr id="3" name="PlaceHolder 4"/>
          <p:cNvSpPr>
            <a:spLocks noGrp="1"/>
          </p:cNvSpPr>
          <p:nvPr>
            <p:ph type="dt" idx="3"/>
          </p:nvPr>
        </p:nvSpPr>
        <p:spPr>
          <a:xfrm>
            <a:off x="502920" y="5165280"/>
            <a:ext cx="2329560" cy="372600"/>
          </a:xfrm>
          <a:prstGeom prst="rect">
            <a:avLst/>
          </a:prstGeom>
          <a:noFill/>
          <a:ln w="0">
            <a:noFill/>
          </a:ln>
        </p:spPr>
        <p:txBody>
          <a:bodyPr lIns="0" rIns="0" tIns="0" bIns="0" anchor="t">
            <a:noAutofit/>
          </a:bodyPr>
          <a:lstStyle>
            <a:lvl1pPr indent="0" defTabSz="914400">
              <a:lnSpc>
                <a:spcPct val="100000"/>
              </a:lnSpc>
              <a:buNone/>
              <a:tabLst>
                <a:tab algn="l" pos="0"/>
              </a:tabLst>
              <a:defRPr b="0" lang="en-GB" sz="1400" strike="noStrike" u="none">
                <a:solidFill>
                  <a:srgbClr val="000000"/>
                </a:solidFill>
                <a:effectLst/>
                <a:uFillTx/>
                <a:latin typeface="Times New Roman"/>
                <a:ea typeface="DejaVu Sans"/>
              </a:defRPr>
            </a:lvl1pPr>
          </a:lstStyle>
          <a:p>
            <a:pPr indent="0" defTabSz="914400">
              <a:lnSpc>
                <a:spcPct val="100000"/>
              </a:lnSpc>
              <a:buNone/>
              <a:tabLst>
                <a:tab algn="l" pos="0"/>
              </a:tabLst>
            </a:pPr>
            <a:r>
              <a:rPr b="0" lang="en-GB" sz="1400" strike="noStrike" u="none">
                <a:solidFill>
                  <a:srgbClr val="000000"/>
                </a:solidFill>
                <a:effectLst/>
                <a:uFillTx/>
                <a:latin typeface="Times New Roman"/>
                <a:ea typeface="DejaVu Sans"/>
              </a:rPr>
              <a:t> </a:t>
            </a:r>
            <a:endParaRPr b="0" lang="en-GB" sz="1400" strike="noStrike" u="none">
              <a:solidFill>
                <a:srgbClr val="000000"/>
              </a:solidFill>
              <a:effectLst/>
              <a:uFillTx/>
              <a:latin typeface="Times New Roman"/>
            </a:endParaRPr>
          </a:p>
        </p:txBody>
      </p:sp>
      <p:sp>
        <p:nvSpPr>
          <p:cNvPr id="4" name="PlaceHolder 5"/>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defTabSz="914400">
              <a:lnSpc>
                <a:spcPct val="90000"/>
              </a:lnSpc>
              <a:spcBef>
                <a:spcPts val="1417"/>
              </a:spcBef>
              <a:buClr>
                <a:srgbClr val="000000"/>
              </a:buClr>
              <a:buSzPct val="45000"/>
              <a:buFont typeface="Wingdings" charset="2"/>
              <a:buChar char=""/>
            </a:pPr>
            <a:r>
              <a:rPr b="0" lang="en-GB" sz="3200" strike="noStrike" u="none">
                <a:solidFill>
                  <a:srgbClr val="000000"/>
                </a:solidFill>
                <a:effectLst/>
                <a:uFillTx/>
                <a:latin typeface="Arial"/>
                <a:ea typeface="DejaVu Sans"/>
              </a:rPr>
              <a:t>Click to edit the outline text format</a:t>
            </a:r>
            <a:endParaRPr b="0" lang="en-US" sz="3200" strike="noStrike" u="none">
              <a:solidFill>
                <a:schemeClr val="dk1"/>
              </a:solidFill>
              <a:effectLst/>
              <a:uFillTx/>
              <a:latin typeface="Arial"/>
            </a:endParaRPr>
          </a:p>
          <a:p>
            <a:pPr lvl="1" marL="864000" indent="-324000" defTabSz="914400">
              <a:lnSpc>
                <a:spcPct val="90000"/>
              </a:lnSpc>
              <a:spcBef>
                <a:spcPts val="1134"/>
              </a:spcBef>
              <a:buClr>
                <a:srgbClr val="000000"/>
              </a:buClr>
              <a:buSzPct val="75000"/>
              <a:buFont typeface="Symbol" charset="2"/>
              <a:buChar char=""/>
            </a:pPr>
            <a:r>
              <a:rPr b="0" lang="en-GB" sz="2800" strike="noStrike" u="none">
                <a:solidFill>
                  <a:srgbClr val="000000"/>
                </a:solidFill>
                <a:effectLst/>
                <a:uFillTx/>
                <a:latin typeface="Arial"/>
                <a:ea typeface="DejaVu Sans"/>
              </a:rPr>
              <a:t>Second Outline Level</a:t>
            </a:r>
            <a:endParaRPr b="0" lang="en-US" sz="2800" strike="noStrike" u="none">
              <a:solidFill>
                <a:schemeClr val="dk1"/>
              </a:solidFill>
              <a:effectLst/>
              <a:uFillTx/>
              <a:latin typeface="Arial"/>
            </a:endParaRPr>
          </a:p>
          <a:p>
            <a:pPr lvl="2" marL="1296000" indent="-288000" defTabSz="914400">
              <a:lnSpc>
                <a:spcPct val="90000"/>
              </a:lnSpc>
              <a:spcBef>
                <a:spcPts val="850"/>
              </a:spcBef>
              <a:buClr>
                <a:srgbClr val="000000"/>
              </a:buClr>
              <a:buSzPct val="45000"/>
              <a:buFont typeface="Wingdings" charset="2"/>
              <a:buChar char=""/>
            </a:pPr>
            <a:r>
              <a:rPr b="0" lang="en-GB" sz="2400" strike="noStrike" u="none">
                <a:solidFill>
                  <a:srgbClr val="000000"/>
                </a:solidFill>
                <a:effectLst/>
                <a:uFillTx/>
                <a:latin typeface="Arial"/>
                <a:ea typeface="DejaVu Sans"/>
              </a:rPr>
              <a:t>Third Outline Level</a:t>
            </a:r>
            <a:endParaRPr b="0" lang="en-US" sz="2400" strike="noStrike" u="none">
              <a:solidFill>
                <a:schemeClr val="dk1"/>
              </a:solidFill>
              <a:effectLst/>
              <a:uFillTx/>
              <a:latin typeface="Arial"/>
            </a:endParaRPr>
          </a:p>
          <a:p>
            <a:pPr lvl="3" marL="1728000" indent="-216000" defTabSz="914400">
              <a:lnSpc>
                <a:spcPct val="90000"/>
              </a:lnSpc>
              <a:spcBef>
                <a:spcPts val="567"/>
              </a:spcBef>
              <a:buClr>
                <a:srgbClr val="000000"/>
              </a:buClr>
              <a:buSzPct val="75000"/>
              <a:buFont typeface="Symbol" charset="2"/>
              <a:buChar char=""/>
            </a:pPr>
            <a:r>
              <a:rPr b="0" lang="en-GB" sz="2000" strike="noStrike" u="none">
                <a:solidFill>
                  <a:srgbClr val="000000"/>
                </a:solidFill>
                <a:effectLst/>
                <a:uFillTx/>
                <a:latin typeface="Arial"/>
                <a:ea typeface="DejaVu Sans"/>
              </a:rPr>
              <a:t>Fourth Outline Level</a:t>
            </a:r>
            <a:endParaRPr b="0" lang="en-US" sz="2000" strike="noStrike" u="none">
              <a:solidFill>
                <a:schemeClr val="dk1"/>
              </a:solidFill>
              <a:effectLst/>
              <a:uFillTx/>
              <a:latin typeface="Arial"/>
            </a:endParaRPr>
          </a:p>
          <a:p>
            <a:pPr lvl="4" marL="2160000" indent="-216000" defTabSz="914400">
              <a:lnSpc>
                <a:spcPct val="90000"/>
              </a:lnSpc>
              <a:spcBef>
                <a:spcPts val="283"/>
              </a:spcBef>
              <a:buClr>
                <a:srgbClr val="000000"/>
              </a:buClr>
              <a:buSzPct val="45000"/>
              <a:buFont typeface="Wingdings" charset="2"/>
              <a:buChar char=""/>
            </a:pPr>
            <a:r>
              <a:rPr b="0" lang="en-GB" sz="2000" strike="noStrike" u="none">
                <a:solidFill>
                  <a:srgbClr val="000000"/>
                </a:solidFill>
                <a:effectLst/>
                <a:uFillTx/>
                <a:latin typeface="Arial"/>
                <a:ea typeface="DejaVu Sans"/>
              </a:rPr>
              <a:t>Fifth Outline Level</a:t>
            </a:r>
            <a:endParaRPr b="0" lang="en-US" sz="2000" strike="noStrike" u="none">
              <a:solidFill>
                <a:schemeClr val="dk1"/>
              </a:solidFill>
              <a:effectLst/>
              <a:uFillTx/>
              <a:latin typeface="Arial"/>
            </a:endParaRPr>
          </a:p>
          <a:p>
            <a:pPr lvl="5" marL="2592000" indent="-216000" defTabSz="914400">
              <a:lnSpc>
                <a:spcPct val="90000"/>
              </a:lnSpc>
              <a:spcBef>
                <a:spcPts val="283"/>
              </a:spcBef>
              <a:buClr>
                <a:srgbClr val="000000"/>
              </a:buClr>
              <a:buSzPct val="45000"/>
              <a:buFont typeface="Wingdings" charset="2"/>
              <a:buChar char=""/>
            </a:pPr>
            <a:r>
              <a:rPr b="0" lang="en-GB" sz="2000" strike="noStrike" u="none">
                <a:solidFill>
                  <a:srgbClr val="000000"/>
                </a:solidFill>
                <a:effectLst/>
                <a:uFillTx/>
                <a:latin typeface="Arial"/>
                <a:ea typeface="DejaVu Sans"/>
              </a:rPr>
              <a:t>Sixth Outline Level</a:t>
            </a:r>
            <a:endParaRPr b="0" lang="en-US" sz="2000" strike="noStrike" u="none">
              <a:solidFill>
                <a:schemeClr val="dk1"/>
              </a:solidFill>
              <a:effectLst/>
              <a:uFillTx/>
              <a:latin typeface="Arial"/>
            </a:endParaRPr>
          </a:p>
          <a:p>
            <a:pPr lvl="6" marL="3024000" indent="-216000" defTabSz="914400">
              <a:lnSpc>
                <a:spcPct val="90000"/>
              </a:lnSpc>
              <a:spcBef>
                <a:spcPts val="283"/>
              </a:spcBef>
              <a:buClr>
                <a:srgbClr val="000000"/>
              </a:buClr>
              <a:buSzPct val="45000"/>
              <a:buFont typeface="Wingdings" charset="2"/>
              <a:buChar char=""/>
            </a:pPr>
            <a:r>
              <a:rPr b="0" lang="en-GB" sz="2000" strike="noStrike" u="none">
                <a:solidFill>
                  <a:srgbClr val="000000"/>
                </a:solidFill>
                <a:effectLst/>
                <a:uFillTx/>
                <a:latin typeface="Arial"/>
                <a:ea typeface="DejaVu Sans"/>
              </a:rPr>
              <a:t>Seventh Outline Level</a:t>
            </a:r>
            <a:endParaRPr b="0" lang="en-US" sz="2000" strike="noStrike" u="none">
              <a:solidFill>
                <a:schemeClr val="dk1"/>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bg>
      <p:bgPr>
        <a:solidFill>
          <a:srgbClr val="ffffff"/>
        </a:solidFill>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2920" y="354240"/>
            <a:ext cx="9052920" cy="670680"/>
          </a:xfrm>
          <a:prstGeom prst="rect">
            <a:avLst/>
          </a:prstGeom>
          <a:noFill/>
          <a:ln w="0">
            <a:noFill/>
          </a:ln>
        </p:spPr>
        <p:txBody>
          <a:bodyPr lIns="0" rIns="0" tIns="0" bIns="0" anchor="ctr">
            <a:spAutoFit/>
          </a:bodyPr>
          <a:p>
            <a:pPr indent="0" defTabSz="914400">
              <a:lnSpc>
                <a:spcPct val="90000"/>
              </a:lnSpc>
              <a:buNone/>
              <a:tabLst>
                <a:tab algn="l" pos="0"/>
              </a:tabLst>
            </a:pPr>
            <a:r>
              <a:rPr b="0" lang="en-GB" sz="1800" strike="noStrike" u="none">
                <a:solidFill>
                  <a:srgbClr val="000000"/>
                </a:solidFill>
                <a:effectLst/>
                <a:uFillTx/>
                <a:latin typeface="Arial"/>
                <a:ea typeface="DejaVu Sans"/>
              </a:rPr>
              <a:t>Click to edit the title text format</a:t>
            </a:r>
            <a:endParaRPr b="0" lang="en-US" sz="1800" strike="noStrike" u="none">
              <a:solidFill>
                <a:schemeClr val="dk1"/>
              </a:solidFill>
              <a:effectLst/>
              <a:uFillTx/>
              <a:latin typeface="Arial"/>
            </a:endParaRPr>
          </a:p>
        </p:txBody>
      </p:sp>
      <p:sp>
        <p:nvSpPr>
          <p:cNvPr id="6" name="PlaceHolder 2"/>
          <p:cNvSpPr>
            <a:spLocks noGrp="1"/>
          </p:cNvSpPr>
          <p:nvPr>
            <p:ph type="body"/>
          </p:nvPr>
        </p:nvSpPr>
        <p:spPr>
          <a:xfrm>
            <a:off x="502920" y="1327320"/>
            <a:ext cx="9052920" cy="3269520"/>
          </a:xfrm>
          <a:prstGeom prst="rect">
            <a:avLst/>
          </a:prstGeom>
          <a:noFill/>
          <a:ln w="0">
            <a:noFill/>
          </a:ln>
        </p:spPr>
        <p:txBody>
          <a:bodyPr lIns="0" rIns="0" tIns="28440" bIns="0" anchor="t">
            <a:normAutofit/>
          </a:bodyPr>
          <a:p>
            <a:pPr marL="432000" indent="-324000" defTabSz="914400">
              <a:lnSpc>
                <a:spcPct val="90000"/>
              </a:lnSpc>
              <a:spcBef>
                <a:spcPts val="1417"/>
              </a:spcBef>
              <a:buClr>
                <a:srgbClr val="000000"/>
              </a:buClr>
              <a:buSzPct val="45000"/>
              <a:buFont typeface="Wingdings" charset="2"/>
              <a:buChar char=""/>
            </a:pPr>
            <a:r>
              <a:rPr b="0" lang="en-GB" sz="1800" strike="noStrike" u="none">
                <a:solidFill>
                  <a:srgbClr val="000000"/>
                </a:solidFill>
                <a:effectLst/>
                <a:uFillTx/>
                <a:latin typeface="Arial"/>
                <a:ea typeface="DejaVu Sans"/>
              </a:rPr>
              <a:t>Click to edit the outline text format</a:t>
            </a:r>
            <a:endParaRPr b="0" lang="en-US" sz="1800" strike="noStrike" u="none">
              <a:solidFill>
                <a:schemeClr val="dk1"/>
              </a:solidFill>
              <a:effectLst/>
              <a:uFillTx/>
              <a:latin typeface="Arial"/>
            </a:endParaRPr>
          </a:p>
          <a:p>
            <a:pPr lvl="1" marL="864000" indent="-324000" defTabSz="914400">
              <a:lnSpc>
                <a:spcPct val="90000"/>
              </a:lnSpc>
              <a:spcBef>
                <a:spcPts val="1134"/>
              </a:spcBef>
              <a:buClr>
                <a:srgbClr val="000000"/>
              </a:buClr>
              <a:buSzPct val="75000"/>
              <a:buFont typeface="Symbol" charset="2"/>
              <a:buChar char=""/>
            </a:pPr>
            <a:r>
              <a:rPr b="0" lang="en-GB" sz="1800" strike="noStrike" u="none">
                <a:solidFill>
                  <a:srgbClr val="000000"/>
                </a:solidFill>
                <a:effectLst/>
                <a:uFillTx/>
                <a:latin typeface="Arial"/>
                <a:ea typeface="DejaVu Sans"/>
              </a:rPr>
              <a:t>Second Outline Level</a:t>
            </a:r>
            <a:endParaRPr b="0" lang="en-US" sz="1800" strike="noStrike" u="none">
              <a:solidFill>
                <a:schemeClr val="dk1"/>
              </a:solidFill>
              <a:effectLst/>
              <a:uFillTx/>
              <a:latin typeface="Arial"/>
            </a:endParaRPr>
          </a:p>
          <a:p>
            <a:pPr lvl="2" marL="1296000" indent="-288000" defTabSz="914400">
              <a:lnSpc>
                <a:spcPct val="90000"/>
              </a:lnSpc>
              <a:spcBef>
                <a:spcPts val="850"/>
              </a:spcBef>
              <a:buClr>
                <a:srgbClr val="000000"/>
              </a:buClr>
              <a:buSzPct val="45000"/>
              <a:buFont typeface="Wingdings" charset="2"/>
              <a:buChar char=""/>
            </a:pPr>
            <a:r>
              <a:rPr b="0" lang="en-GB" sz="1800" strike="noStrike" u="none">
                <a:solidFill>
                  <a:srgbClr val="000000"/>
                </a:solidFill>
                <a:effectLst/>
                <a:uFillTx/>
                <a:latin typeface="Arial"/>
                <a:ea typeface="DejaVu Sans"/>
              </a:rPr>
              <a:t>Third Outline Level</a:t>
            </a:r>
            <a:endParaRPr b="0" lang="en-US" sz="1800" strike="noStrike" u="none">
              <a:solidFill>
                <a:schemeClr val="dk1"/>
              </a:solidFill>
              <a:effectLst/>
              <a:uFillTx/>
              <a:latin typeface="Arial"/>
            </a:endParaRPr>
          </a:p>
          <a:p>
            <a:pPr lvl="3" marL="1728000" indent="-216000" defTabSz="914400">
              <a:lnSpc>
                <a:spcPct val="90000"/>
              </a:lnSpc>
              <a:spcBef>
                <a:spcPts val="567"/>
              </a:spcBef>
              <a:buClr>
                <a:srgbClr val="000000"/>
              </a:buClr>
              <a:buSzPct val="75000"/>
              <a:buFont typeface="Symbol" charset="2"/>
              <a:buChar char=""/>
            </a:pPr>
            <a:r>
              <a:rPr b="0" lang="en-GB" sz="1800" strike="noStrike" u="none">
                <a:solidFill>
                  <a:srgbClr val="000000"/>
                </a:solidFill>
                <a:effectLst/>
                <a:uFillTx/>
                <a:latin typeface="Arial"/>
                <a:ea typeface="DejaVu Sans"/>
              </a:rPr>
              <a:t>Fourth Outline Level</a:t>
            </a:r>
            <a:endParaRPr b="0" lang="en-US" sz="1800" strike="noStrike" u="none">
              <a:solidFill>
                <a:schemeClr val="dk1"/>
              </a:solidFill>
              <a:effectLst/>
              <a:uFillTx/>
              <a:latin typeface="Arial"/>
            </a:endParaRPr>
          </a:p>
          <a:p>
            <a:pPr lvl="4" marL="2160000" indent="-216000" defTabSz="914400">
              <a:lnSpc>
                <a:spcPct val="90000"/>
              </a:lnSpc>
              <a:spcBef>
                <a:spcPts val="283"/>
              </a:spcBef>
              <a:buClr>
                <a:srgbClr val="000000"/>
              </a:buClr>
              <a:buSzPct val="45000"/>
              <a:buFont typeface="Wingdings" charset="2"/>
              <a:buChar char=""/>
            </a:pPr>
            <a:r>
              <a:rPr b="0" lang="en-GB" sz="1800" strike="noStrike" u="none">
                <a:solidFill>
                  <a:srgbClr val="000000"/>
                </a:solidFill>
                <a:effectLst/>
                <a:uFillTx/>
                <a:latin typeface="Arial"/>
                <a:ea typeface="DejaVu Sans"/>
              </a:rPr>
              <a:t>Fifth Outline Level</a:t>
            </a:r>
            <a:endParaRPr b="0" lang="en-US" sz="1800" strike="noStrike" u="none">
              <a:solidFill>
                <a:schemeClr val="dk1"/>
              </a:solidFill>
              <a:effectLst/>
              <a:uFillTx/>
              <a:latin typeface="Arial"/>
            </a:endParaRPr>
          </a:p>
          <a:p>
            <a:pPr lvl="5" marL="2592000" indent="-216000" defTabSz="914400">
              <a:lnSpc>
                <a:spcPct val="90000"/>
              </a:lnSpc>
              <a:spcBef>
                <a:spcPts val="283"/>
              </a:spcBef>
              <a:buClr>
                <a:srgbClr val="000000"/>
              </a:buClr>
              <a:buSzPct val="45000"/>
              <a:buFont typeface="Wingdings" charset="2"/>
              <a:buChar char=""/>
            </a:pPr>
            <a:r>
              <a:rPr b="0" lang="en-GB" sz="1800" strike="noStrike" u="none">
                <a:solidFill>
                  <a:srgbClr val="000000"/>
                </a:solidFill>
                <a:effectLst/>
                <a:uFillTx/>
                <a:latin typeface="Arial"/>
                <a:ea typeface="DejaVu Sans"/>
              </a:rPr>
              <a:t>Sixth Outline Level</a:t>
            </a:r>
            <a:endParaRPr b="0" lang="en-US" sz="1800" strike="noStrike" u="none">
              <a:solidFill>
                <a:schemeClr val="dk1"/>
              </a:solidFill>
              <a:effectLst/>
              <a:uFillTx/>
              <a:latin typeface="Arial"/>
            </a:endParaRPr>
          </a:p>
          <a:p>
            <a:pPr lvl="6" marL="3024000" indent="-216000" defTabSz="914400">
              <a:lnSpc>
                <a:spcPct val="90000"/>
              </a:lnSpc>
              <a:spcBef>
                <a:spcPts val="283"/>
              </a:spcBef>
              <a:buClr>
                <a:srgbClr val="000000"/>
              </a:buClr>
              <a:buSzPct val="45000"/>
              <a:buFont typeface="Wingdings" charset="2"/>
              <a:buChar char=""/>
            </a:pPr>
            <a:r>
              <a:rPr b="0" lang="en-GB" sz="1800" strike="noStrike" u="none">
                <a:solidFill>
                  <a:srgbClr val="000000"/>
                </a:solidFill>
                <a:effectLst/>
                <a:uFillTx/>
                <a:latin typeface="Arial"/>
                <a:ea typeface="DejaVu Sans"/>
              </a:rPr>
              <a:t>Seventh Outline Level</a:t>
            </a:r>
            <a:endParaRPr b="0" lang="en-US" sz="1800" strike="noStrike" u="none">
              <a:solidFill>
                <a:schemeClr val="dk1"/>
              </a:solidFill>
              <a:effectLst/>
              <a:uFillTx/>
              <a:latin typeface="Arial"/>
            </a:endParaRPr>
          </a:p>
        </p:txBody>
      </p:sp>
      <p:sp>
        <p:nvSpPr>
          <p:cNvPr id="7" name="PlaceHolder 3"/>
          <p:cNvSpPr>
            <a:spLocks noGrp="1"/>
          </p:cNvSpPr>
          <p:nvPr>
            <p:ph type="ftr" idx="4"/>
          </p:nvPr>
        </p:nvSpPr>
        <p:spPr>
          <a:xfrm>
            <a:off x="3448080" y="5165280"/>
            <a:ext cx="3177360" cy="372600"/>
          </a:xfrm>
          <a:prstGeom prst="rect">
            <a:avLst/>
          </a:prstGeom>
          <a:noFill/>
          <a:ln w="0">
            <a:noFill/>
          </a:ln>
        </p:spPr>
        <p:txBody>
          <a:bodyPr lIns="0" rIns="0" tIns="0" bIns="0" anchor="t">
            <a:noAutofit/>
          </a:bodyPr>
          <a:lstStyle>
            <a:lvl1pPr indent="0" algn="ctr" defTabSz="914400">
              <a:lnSpc>
                <a:spcPct val="93000"/>
              </a:lnSpc>
              <a:spcBef>
                <a:spcPts val="139"/>
              </a:spcBef>
              <a:spcAft>
                <a:spcPts val="139"/>
              </a:spcAft>
              <a:buNone/>
              <a:tabLst>
                <a:tab algn="l" pos="0"/>
              </a:tabLst>
              <a:defRPr b="0" lang="en-GB" sz="1400" strike="noStrike" u="none">
                <a:solidFill>
                  <a:srgbClr val="000000"/>
                </a:solidFill>
                <a:effectLst/>
                <a:uFillTx/>
                <a:latin typeface="Times New Roman"/>
                <a:ea typeface="Segoe UI"/>
              </a:defRPr>
            </a:lvl1pPr>
          </a:lstStyle>
          <a:p>
            <a:pPr indent="0" algn="ctr" defTabSz="914400">
              <a:lnSpc>
                <a:spcPct val="93000"/>
              </a:lnSpc>
              <a:spcBef>
                <a:spcPts val="139"/>
              </a:spcBef>
              <a:spcAft>
                <a:spcPts val="139"/>
              </a:spcAft>
              <a:buNone/>
              <a:tabLst>
                <a:tab algn="l" pos="0"/>
              </a:tabLst>
            </a:pPr>
            <a:r>
              <a:rPr b="0" lang="en-GB" sz="1400" strike="noStrike" u="none">
                <a:solidFill>
                  <a:srgbClr val="000000"/>
                </a:solidFill>
                <a:effectLst/>
                <a:uFillTx/>
                <a:latin typeface="Times New Roman"/>
                <a:ea typeface="Segoe UI"/>
              </a:rPr>
              <a:t>&lt;footer&gt;</a:t>
            </a:r>
            <a:endParaRPr b="0" lang="en-GB" sz="1400" strike="noStrike" u="none">
              <a:solidFill>
                <a:srgbClr val="000000"/>
              </a:solidFill>
              <a:effectLst/>
              <a:uFillTx/>
              <a:latin typeface="Times New Roman"/>
            </a:endParaRPr>
          </a:p>
        </p:txBody>
      </p:sp>
      <p:sp>
        <p:nvSpPr>
          <p:cNvPr id="8" name="PlaceHolder 4"/>
          <p:cNvSpPr>
            <a:spLocks noGrp="1"/>
          </p:cNvSpPr>
          <p:nvPr>
            <p:ph type="sldNum" idx="5"/>
          </p:nvPr>
        </p:nvSpPr>
        <p:spPr>
          <a:xfrm>
            <a:off x="7227720" y="5165280"/>
            <a:ext cx="2329920" cy="372600"/>
          </a:xfrm>
          <a:prstGeom prst="rect">
            <a:avLst/>
          </a:prstGeom>
          <a:noFill/>
          <a:ln w="0">
            <a:noFill/>
          </a:ln>
        </p:spPr>
        <p:txBody>
          <a:bodyPr lIns="0" rIns="0" tIns="0" bIns="0" anchor="t">
            <a:noAutofit/>
          </a:bodyPr>
          <a:lstStyle>
            <a:lvl1pPr indent="0" algn="r" defTabSz="914400">
              <a:lnSpc>
                <a:spcPct val="93000"/>
              </a:lnSpc>
              <a:spcBef>
                <a:spcPts val="139"/>
              </a:spcBef>
              <a:spcAft>
                <a:spcPts val="139"/>
              </a:spcAft>
              <a:buNone/>
              <a:tabLst>
                <a:tab algn="l" pos="0"/>
              </a:tabLst>
              <a:defRPr b="0" lang="en-GB" sz="1400" strike="noStrike" u="none">
                <a:solidFill>
                  <a:srgbClr val="000000"/>
                </a:solidFill>
                <a:effectLst/>
                <a:uFillTx/>
                <a:latin typeface="Times New Roman"/>
                <a:ea typeface="Segoe UI"/>
              </a:defRPr>
            </a:lvl1pPr>
          </a:lstStyle>
          <a:p>
            <a:pPr indent="0" algn="r" defTabSz="914400">
              <a:lnSpc>
                <a:spcPct val="93000"/>
              </a:lnSpc>
              <a:spcBef>
                <a:spcPts val="139"/>
              </a:spcBef>
              <a:spcAft>
                <a:spcPts val="139"/>
              </a:spcAft>
              <a:buNone/>
              <a:tabLst>
                <a:tab algn="l" pos="0"/>
              </a:tabLst>
            </a:pPr>
            <a:fld id="{22D4C166-1C5C-43E7-9633-3A69F6B4A9AD}" type="slidenum">
              <a:rPr b="0" lang="en-GB" sz="1400" strike="noStrike" u="none">
                <a:solidFill>
                  <a:srgbClr val="000000"/>
                </a:solidFill>
                <a:effectLst/>
                <a:uFillTx/>
                <a:latin typeface="Times New Roman"/>
                <a:ea typeface="Segoe UI"/>
              </a:rPr>
              <a:t>&lt;number&gt;</a:t>
            </a:fld>
            <a:endParaRPr b="0" lang="en-GB" sz="1400" strike="noStrike" u="none">
              <a:solidFill>
                <a:srgbClr val="000000"/>
              </a:solidFill>
              <a:effectLst/>
              <a:uFillTx/>
              <a:latin typeface="Times New Roman"/>
            </a:endParaRPr>
          </a:p>
        </p:txBody>
      </p:sp>
      <p:sp>
        <p:nvSpPr>
          <p:cNvPr id="9" name="PlaceHolder 5"/>
          <p:cNvSpPr>
            <a:spLocks noGrp="1"/>
          </p:cNvSpPr>
          <p:nvPr>
            <p:ph type="dt" idx="6"/>
          </p:nvPr>
        </p:nvSpPr>
        <p:spPr>
          <a:xfrm>
            <a:off x="502920" y="5165280"/>
            <a:ext cx="2329560" cy="372600"/>
          </a:xfrm>
          <a:prstGeom prst="rect">
            <a:avLst/>
          </a:prstGeom>
          <a:noFill/>
          <a:ln w="0">
            <a:noFill/>
          </a:ln>
        </p:spPr>
        <p:txBody>
          <a:bodyPr lIns="0" rIns="0" tIns="0" bIns="0" anchor="t">
            <a:noAutofit/>
          </a:bodyPr>
          <a:lstStyle>
            <a:lvl1pPr indent="0" defTabSz="914400">
              <a:lnSpc>
                <a:spcPct val="100000"/>
              </a:lnSpc>
              <a:buNone/>
              <a:tabLst>
                <a:tab algn="l" pos="0"/>
              </a:tabLst>
              <a:defRPr b="0" lang="en-GB" sz="1400" strike="noStrike" u="none">
                <a:solidFill>
                  <a:srgbClr val="000000"/>
                </a:solidFill>
                <a:effectLst/>
                <a:uFillTx/>
                <a:latin typeface="Times New Roman"/>
                <a:ea typeface="DejaVu Sans"/>
              </a:defRPr>
            </a:lvl1pPr>
          </a:lstStyle>
          <a:p>
            <a:pPr indent="0" defTabSz="914400">
              <a:lnSpc>
                <a:spcPct val="100000"/>
              </a:lnSpc>
              <a:buNone/>
              <a:tabLst>
                <a:tab algn="l" pos="0"/>
              </a:tabLst>
            </a:pPr>
            <a:r>
              <a:rPr b="0" lang="en-GB" sz="1400" strike="noStrike" u="none">
                <a:solidFill>
                  <a:srgbClr val="000000"/>
                </a:solidFill>
                <a:effectLst/>
                <a:uFillTx/>
                <a:latin typeface="Times New Roman"/>
                <a:ea typeface="DejaVu Sans"/>
              </a:rPr>
              <a:t>&lt;date/time&gt;</a:t>
            </a:r>
            <a:endParaRPr b="0" lang="en-GB"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5.jpeg"/><Relationship Id="rId3"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image" Target="../media/image24.jpeg"/><Relationship Id="rId4"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178920" y="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3600" strike="noStrike" u="none">
                <a:solidFill>
                  <a:srgbClr val="000000"/>
                </a:solidFill>
                <a:effectLst/>
                <a:uFillTx/>
                <a:latin typeface="Arial"/>
                <a:ea typeface="DejaVu Sans"/>
              </a:rPr>
              <a:t>Malham Diary 2025</a:t>
            </a:r>
            <a:endParaRPr b="0" lang="en-US" sz="3600" strike="noStrike" u="none">
              <a:solidFill>
                <a:schemeClr val="dk1"/>
              </a:solidFill>
              <a:effectLst/>
              <a:uFillTx/>
              <a:latin typeface="Arial"/>
            </a:endParaRPr>
          </a:p>
        </p:txBody>
      </p:sp>
      <p:sp>
        <p:nvSpPr>
          <p:cNvPr id="11" name="Rectangle 10"/>
          <p:cNvSpPr/>
          <p:nvPr/>
        </p:nvSpPr>
        <p:spPr>
          <a:xfrm>
            <a:off x="3691080" y="2519280"/>
            <a:ext cx="1348560" cy="84564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en-GB" sz="1800" strike="noStrike" u="none">
              <a:solidFill>
                <a:srgbClr val="000000"/>
              </a:solidFill>
              <a:effectLst/>
              <a:uFillTx/>
              <a:latin typeface="Arial"/>
              <a:ea typeface="DejaVu Sans"/>
            </a:endParaRPr>
          </a:p>
        </p:txBody>
      </p:sp>
      <p:pic>
        <p:nvPicPr>
          <p:cNvPr id="12" name="Picture 11" descr=""/>
          <p:cNvPicPr/>
          <p:nvPr/>
        </p:nvPicPr>
        <p:blipFill>
          <a:blip r:embed="rId1"/>
          <a:stretch/>
        </p:blipFill>
        <p:spPr>
          <a:xfrm>
            <a:off x="1800360" y="826920"/>
            <a:ext cx="6103080" cy="4585680"/>
          </a:xfrm>
          <a:prstGeom prst="rect">
            <a:avLst/>
          </a:prstGeom>
          <a:noFill/>
          <a:ln w="0">
            <a:noFill/>
          </a:ln>
        </p:spPr>
      </p:pic>
      <p:sp>
        <p:nvSpPr>
          <p:cNvPr id="13" name="Rectangle 12"/>
          <p:cNvSpPr/>
          <p:nvPr/>
        </p:nvSpPr>
        <p:spPr>
          <a:xfrm>
            <a:off x="8280360" y="3522600"/>
            <a:ext cx="1618560" cy="1875600"/>
          </a:xfrm>
          <a:prstGeom prst="rect">
            <a:avLst/>
          </a:prstGeom>
          <a:noFill/>
          <a:ln w="0">
            <a:noFill/>
          </a:ln>
        </p:spPr>
        <p:style>
          <a:lnRef idx="0"/>
          <a:fillRef idx="0"/>
          <a:effectRef idx="0"/>
          <a:fontRef idx="minor"/>
        </p:style>
        <p:txBody>
          <a:bodyPr lIns="90000" rIns="90000" tIns="45000" bIns="45000" anchor="t">
            <a:noAutofit/>
          </a:bodyPr>
          <a:p>
            <a:pP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1800" strike="noStrike" u="none">
                <a:solidFill>
                  <a:srgbClr val="000000"/>
                </a:solidFill>
                <a:effectLst/>
                <a:uFillTx/>
                <a:latin typeface="Arial"/>
                <a:ea typeface="DejaVu Sans"/>
              </a:rPr>
              <a:t>Harry Potter film crew village on the Showfield with evening filming at The Cove. October 2025</a:t>
            </a:r>
            <a:endParaRPr b="0" lang="en-GB" sz="1800" strike="noStrike" u="none">
              <a:solidFill>
                <a:srgbClr val="000000"/>
              </a:solidFill>
              <a:effectLst/>
              <a:uFillTx/>
              <a:latin typeface="Arial"/>
            </a:endParaRPr>
          </a:p>
        </p:txBody>
      </p:sp>
      <p:sp>
        <p:nvSpPr>
          <p:cNvPr id="14" name="Rectangle 13"/>
          <p:cNvSpPr/>
          <p:nvPr/>
        </p:nvSpPr>
        <p:spPr>
          <a:xfrm>
            <a:off x="153720" y="3508920"/>
            <a:ext cx="1439280" cy="1621440"/>
          </a:xfrm>
          <a:prstGeom prst="rect">
            <a:avLst/>
          </a:prstGeom>
          <a:noFill/>
          <a:ln w="0">
            <a:noFill/>
          </a:ln>
        </p:spPr>
        <p:style>
          <a:lnRef idx="0"/>
          <a:fillRef idx="0"/>
          <a:effectRef idx="0"/>
          <a:fontRef idx="minor"/>
        </p:style>
        <p:txBody>
          <a:bodyPr lIns="90000" rIns="90000" tIns="45000" bIns="45000" anchor="t">
            <a:noAutofit/>
          </a:bodyPr>
          <a:p>
            <a:pP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1800" strike="noStrike" u="none">
                <a:solidFill>
                  <a:srgbClr val="000000"/>
                </a:solidFill>
                <a:effectLst/>
                <a:uFillTx/>
                <a:latin typeface="Arial"/>
                <a:ea typeface="DejaVu Sans"/>
              </a:rPr>
              <a:t>Malhamdale Local History Group village diaries.</a:t>
            </a:r>
            <a:endParaRPr b="0" lang="en-GB"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502920" y="225360"/>
            <a:ext cx="9070200" cy="945360"/>
          </a:xfrm>
          <a:prstGeom prst="rect">
            <a:avLst/>
          </a:prstGeom>
          <a:noFill/>
          <a:ln w="0">
            <a:noFill/>
          </a:ln>
        </p:spPr>
        <p:txBody>
          <a:bodyPr lIns="0" rIns="0" tIns="28440" bIns="0" anchor="ctr">
            <a:noAutofit/>
          </a:bodyPr>
          <a:p>
            <a:pPr indent="0" algn="ctr" defTabSz="914400">
              <a:lnSpc>
                <a:spcPct val="93000"/>
              </a:lnSpc>
              <a:spcBef>
                <a:spcPts val="139"/>
              </a:spcBef>
              <a:spcAft>
                <a:spcPts val="139"/>
              </a:spcAft>
              <a:buNone/>
              <a:tabLst>
                <a:tab algn="l" pos="0"/>
              </a:tabLst>
            </a:pPr>
            <a:r>
              <a:rPr b="0" lang="en-GB" sz="3200" strike="noStrike" u="none">
                <a:solidFill>
                  <a:srgbClr val="000000"/>
                </a:solidFill>
                <a:effectLst/>
                <a:uFillTx/>
                <a:latin typeface="Arial"/>
                <a:ea typeface="DejaVu Sans"/>
              </a:rPr>
              <a:t>January</a:t>
            </a:r>
            <a:endParaRPr b="0" lang="en-US" sz="3200" strike="noStrike" u="none">
              <a:solidFill>
                <a:schemeClr val="dk1"/>
              </a:solidFill>
              <a:effectLst/>
              <a:uFillTx/>
              <a:latin typeface="Arial"/>
            </a:endParaRPr>
          </a:p>
        </p:txBody>
      </p:sp>
      <p:sp>
        <p:nvSpPr>
          <p:cNvPr id="16" name="PlaceHolder 2"/>
          <p:cNvSpPr>
            <a:spLocks noGrp="1"/>
          </p:cNvSpPr>
          <p:nvPr>
            <p:ph/>
          </p:nvPr>
        </p:nvSpPr>
        <p:spPr>
          <a:xfrm>
            <a:off x="502920" y="1079280"/>
            <a:ext cx="6876360" cy="3958200"/>
          </a:xfrm>
          <a:prstGeom prst="rect">
            <a:avLst/>
          </a:prstGeom>
          <a:noFill/>
          <a:ln w="0">
            <a:noFill/>
          </a:ln>
        </p:spPr>
        <p:txBody>
          <a:bodyPr lIns="0" rIns="0" tIns="15840" bIns="0" anchor="t">
            <a:normAutofit lnSpcReduction="9999"/>
          </a:bodyPr>
          <a:p>
            <a:pPr marL="451080" indent="-343080" defTabSz="914400">
              <a:lnSpc>
                <a:spcPct val="93000"/>
              </a:lnSpc>
              <a:spcBef>
                <a:spcPts val="975"/>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The 1</a:t>
            </a:r>
            <a:r>
              <a:rPr b="0" lang="en-GB" sz="2000" strike="noStrike" u="none" baseline="33000">
                <a:solidFill>
                  <a:srgbClr val="000000"/>
                </a:solidFill>
                <a:effectLst/>
                <a:uFillTx/>
                <a:latin typeface="Arial"/>
                <a:ea typeface="DejaVu Sans"/>
              </a:rPr>
              <a:t>st</a:t>
            </a:r>
            <a:r>
              <a:rPr b="0" lang="en-GB" sz="2000" strike="noStrike" u="none">
                <a:solidFill>
                  <a:srgbClr val="000000"/>
                </a:solidFill>
                <a:effectLst/>
                <a:uFillTx/>
                <a:latin typeface="Arial"/>
                <a:ea typeface="DejaVu Sans"/>
              </a:rPr>
              <a:t> saw heavy rain causing Cawden Hill to burst open, flooding around the village. Heavy snowfall 4</a:t>
            </a:r>
            <a:r>
              <a:rPr b="0" lang="en-GB" sz="2000" strike="noStrike" u="none" baseline="33000">
                <a:solidFill>
                  <a:srgbClr val="000000"/>
                </a:solidFill>
                <a:effectLst/>
                <a:uFillTx/>
                <a:latin typeface="Arial"/>
                <a:ea typeface="DejaVu Sans"/>
              </a:rPr>
              <a:t>th</a:t>
            </a:r>
            <a:r>
              <a:rPr b="0" lang="en-GB" sz="2000" strike="noStrike" u="none">
                <a:solidFill>
                  <a:srgbClr val="000000"/>
                </a:solidFill>
                <a:effectLst/>
                <a:uFillTx/>
                <a:latin typeface="Arial"/>
                <a:ea typeface="DejaVu Sans"/>
              </a:rPr>
              <a:t> Jan’ gave 18cm depth in the village immediately followed by bitterly cold weather for a week, night low of -9.2 Celsius on the 9</a:t>
            </a:r>
            <a:r>
              <a:rPr b="0" lang="en-GB" sz="2000" strike="noStrike" u="none" baseline="33000">
                <a:solidFill>
                  <a:srgbClr val="000000"/>
                </a:solidFill>
                <a:effectLst/>
                <a:uFillTx/>
                <a:latin typeface="Arial"/>
                <a:ea typeface="DejaVu Sans"/>
              </a:rPr>
              <a:t>th</a:t>
            </a:r>
            <a:r>
              <a:rPr b="0" lang="en-GB" sz="2000" strike="noStrike" u="none">
                <a:solidFill>
                  <a:srgbClr val="000000"/>
                </a:solidFill>
                <a:effectLst/>
                <a:uFillTx/>
                <a:latin typeface="Arial"/>
                <a:ea typeface="DejaVu Sans"/>
              </a:rPr>
              <a:t>. Gritting team kept roads open, school didn’t shut. Sheep on Malham Moor were dug out of drifts and Malham was featured on BBC TV national and local news.</a:t>
            </a:r>
            <a:endParaRPr b="0" lang="en-US" sz="2000" strike="noStrike" u="none">
              <a:solidFill>
                <a:schemeClr val="dk1"/>
              </a:solidFill>
              <a:effectLst/>
              <a:uFillTx/>
              <a:latin typeface="Arial"/>
            </a:endParaRPr>
          </a:p>
          <a:p>
            <a:pPr marL="451080" indent="-343080" defTabSz="914400">
              <a:lnSpc>
                <a:spcPct val="93000"/>
              </a:lnSpc>
              <a:spcBef>
                <a:spcPts val="975"/>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Miresfield Farm B&amp;B provided interest with a large 4 day flare-off of propane heating gas due to decommissioning a faulty old gas tank.</a:t>
            </a:r>
            <a:endParaRPr b="0" lang="en-US" sz="2000" strike="noStrike" u="none">
              <a:solidFill>
                <a:schemeClr val="dk1"/>
              </a:solidFill>
              <a:effectLst/>
              <a:uFillTx/>
              <a:latin typeface="Arial"/>
            </a:endParaRPr>
          </a:p>
          <a:p>
            <a:pPr marL="451080" indent="-343080" defTabSz="914400">
              <a:lnSpc>
                <a:spcPct val="93000"/>
              </a:lnSpc>
              <a:spcBef>
                <a:spcPts val="975"/>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Crisis charity cold water swimming in air temperatures well below zero continued .</a:t>
            </a:r>
            <a:endParaRPr b="0" lang="en-US" sz="2000" strike="noStrike" u="none">
              <a:solidFill>
                <a:schemeClr val="dk1"/>
              </a:solidFill>
              <a:effectLst/>
              <a:uFillTx/>
              <a:latin typeface="Arial"/>
            </a:endParaRPr>
          </a:p>
        </p:txBody>
      </p:sp>
      <p:pic>
        <p:nvPicPr>
          <p:cNvPr id="17" name="Picture 16" descr=""/>
          <p:cNvPicPr/>
          <p:nvPr/>
        </p:nvPicPr>
        <p:blipFill>
          <a:blip r:embed="rId1"/>
          <a:stretch/>
        </p:blipFill>
        <p:spPr>
          <a:xfrm>
            <a:off x="7559640" y="1171440"/>
            <a:ext cx="2258280" cy="3252240"/>
          </a:xfrm>
          <a:prstGeom prst="rect">
            <a:avLst/>
          </a:prstGeom>
          <a:noFill/>
          <a:ln w="0">
            <a:noFill/>
          </a:ln>
        </p:spPr>
      </p:pic>
      <p:sp>
        <p:nvSpPr>
          <p:cNvPr id="18" name="Rectangle 17"/>
          <p:cNvSpPr/>
          <p:nvPr/>
        </p:nvSpPr>
        <p:spPr>
          <a:xfrm>
            <a:off x="7407360" y="4500720"/>
            <a:ext cx="2518560" cy="9882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1400" strike="noStrike" u="none">
                <a:solidFill>
                  <a:srgbClr val="000000"/>
                </a:solidFill>
                <a:effectLst/>
                <a:uFillTx/>
                <a:latin typeface="Arial"/>
                <a:ea typeface="DejaVu Sans"/>
              </a:rPr>
              <a:t>Spine racer approaching Malham at dusk, checkpoint at Tarn House</a:t>
            </a:r>
            <a:endParaRPr b="0" lang="en-GB" sz="1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502920" y="22536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4400" strike="noStrike" u="none">
                <a:solidFill>
                  <a:srgbClr val="000000"/>
                </a:solidFill>
                <a:effectLst/>
                <a:uFillTx/>
                <a:latin typeface="Arial"/>
                <a:ea typeface="DejaVu Sans"/>
              </a:rPr>
              <a:t>February</a:t>
            </a:r>
            <a:endParaRPr b="0" lang="en-US" sz="4400" strike="noStrike" u="none">
              <a:solidFill>
                <a:schemeClr val="dk1"/>
              </a:solidFill>
              <a:effectLst/>
              <a:uFillTx/>
              <a:latin typeface="Arial"/>
            </a:endParaRPr>
          </a:p>
        </p:txBody>
      </p:sp>
      <p:sp>
        <p:nvSpPr>
          <p:cNvPr id="20" name="PlaceHolder 2"/>
          <p:cNvSpPr>
            <a:spLocks noGrp="1"/>
          </p:cNvSpPr>
          <p:nvPr>
            <p:ph/>
          </p:nvPr>
        </p:nvSpPr>
        <p:spPr>
          <a:xfrm>
            <a:off x="539280" y="1260000"/>
            <a:ext cx="9070200" cy="3150360"/>
          </a:xfrm>
          <a:prstGeom prst="rect">
            <a:avLst/>
          </a:prstGeom>
          <a:noFill/>
          <a:ln w="0">
            <a:noFill/>
          </a:ln>
        </p:spPr>
        <p:txBody>
          <a:bodyPr lIns="0" rIns="0" tIns="28440" bIns="0" anchor="t">
            <a:normAutofit fontScale="92500" lnSpcReduction="9999"/>
          </a:bodyPr>
          <a:p>
            <a:pPr marL="343080" indent="-343080" defTabSz="914400">
              <a:lnSpc>
                <a:spcPct val="93000"/>
              </a:lnSpc>
              <a:spcBef>
                <a:spcPts val="1551"/>
              </a:spcBef>
              <a:spcAft>
                <a:spcPts val="139"/>
              </a:spcAft>
              <a:buClr>
                <a:srgbClr val="000000"/>
              </a:buClr>
              <a:buFont typeface="Arial"/>
              <a:buChar char="•"/>
              <a:tabLst>
                <a:tab algn="l" pos="0"/>
              </a:tabLst>
            </a:pPr>
            <a:r>
              <a:rPr b="0" lang="en-GB" sz="2100" strike="noStrike" u="none">
                <a:solidFill>
                  <a:srgbClr val="000000"/>
                </a:solidFill>
                <a:effectLst/>
                <a:uFillTx/>
                <a:latin typeface="Arial"/>
                <a:ea typeface="DejaVu Sans"/>
              </a:rPr>
              <a:t>Cold easterly wind sets in with sunny but freezing days staying largely dry with no usual winter storms. Fields and footpaths really dry out with plenty of visitors at weekends.</a:t>
            </a: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Clr>
                <a:srgbClr val="000000"/>
              </a:buClr>
              <a:buFont typeface="Arial"/>
              <a:buChar char="•"/>
              <a:tabLst>
                <a:tab algn="l" pos="0"/>
              </a:tabLst>
            </a:pPr>
            <a:r>
              <a:rPr b="0" lang="en-GB" sz="2100" strike="noStrike" u="none">
                <a:solidFill>
                  <a:srgbClr val="000000"/>
                </a:solidFill>
                <a:effectLst/>
                <a:uFillTx/>
                <a:latin typeface="Arial"/>
                <a:ea typeface="DejaVu Sans"/>
              </a:rPr>
              <a:t>National Trust Tarn House staff meet local representatives. The rumour circulates that the Scouts organisation is about to get the lease to use part of the Tarn House buildings. Implications discussed by Parish Council with favourable reception. (P.S. The lease was only confirmed the following January – by the Scouts) </a:t>
            </a: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Clr>
                <a:srgbClr val="000000"/>
              </a:buClr>
              <a:buFont typeface="Arial"/>
              <a:buChar char="•"/>
              <a:tabLst>
                <a:tab algn="l" pos="0"/>
              </a:tabLst>
            </a:pPr>
            <a:r>
              <a:rPr b="0" lang="en-GB" sz="2100" strike="noStrike" u="none">
                <a:solidFill>
                  <a:srgbClr val="000000"/>
                </a:solidFill>
                <a:effectLst/>
                <a:uFillTx/>
                <a:latin typeface="Arial"/>
                <a:ea typeface="DejaVu Sans"/>
              </a:rPr>
              <a:t>Malham Cafe at the top of the village green gets a ‘Sold’ sign after being on the market for well over a year, but no one seems to know who has bought it. P.S. Failed to sell at auction in summer, still for sale at year end.</a:t>
            </a:r>
            <a:endParaRPr b="0" lang="en-US" sz="2100" strike="noStrike" u="none">
              <a:solidFill>
                <a:schemeClr val="dk1"/>
              </a:solidFill>
              <a:effectLst/>
              <a:uFillTx/>
              <a:latin typeface="Arial"/>
            </a:endParaRPr>
          </a:p>
        </p:txBody>
      </p:sp>
      <p:pic>
        <p:nvPicPr>
          <p:cNvPr id="21" name="Picture 1" descr=""/>
          <p:cNvPicPr/>
          <p:nvPr/>
        </p:nvPicPr>
        <p:blipFill>
          <a:blip r:embed="rId1"/>
          <a:stretch/>
        </p:blipFill>
        <p:spPr>
          <a:xfrm>
            <a:off x="3085920" y="4440600"/>
            <a:ext cx="2494080" cy="113796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502920" y="22536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4400" strike="noStrike" u="none">
                <a:solidFill>
                  <a:srgbClr val="000000"/>
                </a:solidFill>
                <a:effectLst/>
                <a:uFillTx/>
                <a:latin typeface="Arial"/>
                <a:ea typeface="DejaVu Sans"/>
              </a:rPr>
              <a:t>March</a:t>
            </a:r>
            <a:endParaRPr b="0" lang="en-US" sz="4400" strike="noStrike" u="none">
              <a:solidFill>
                <a:schemeClr val="dk1"/>
              </a:solidFill>
              <a:effectLst/>
              <a:uFillTx/>
              <a:latin typeface="Arial"/>
            </a:endParaRPr>
          </a:p>
        </p:txBody>
      </p:sp>
      <p:sp>
        <p:nvSpPr>
          <p:cNvPr id="23" name="PlaceHolder 2"/>
          <p:cNvSpPr>
            <a:spLocks noGrp="1"/>
          </p:cNvSpPr>
          <p:nvPr>
            <p:ph/>
          </p:nvPr>
        </p:nvSpPr>
        <p:spPr>
          <a:xfrm>
            <a:off x="502920" y="1079640"/>
            <a:ext cx="6697080" cy="4139280"/>
          </a:xfrm>
          <a:prstGeom prst="rect">
            <a:avLst/>
          </a:prstGeom>
          <a:noFill/>
          <a:ln w="0">
            <a:noFill/>
          </a:ln>
        </p:spPr>
        <p:txBody>
          <a:bodyPr lIns="0" rIns="0" tIns="28440" bIns="0" anchor="t">
            <a:normAutofit/>
          </a:bodyPr>
          <a:p>
            <a:pPr marL="343080" indent="-343080" defTabSz="914400">
              <a:lnSpc>
                <a:spcPct val="93000"/>
              </a:lnSpc>
              <a:spcBef>
                <a:spcPts val="1551"/>
              </a:spcBef>
              <a:spcAft>
                <a:spcPts val="139"/>
              </a:spcAft>
              <a:buClr>
                <a:srgbClr val="000000"/>
              </a:buClr>
              <a:buFont typeface="Arial"/>
              <a:buChar char="•"/>
              <a:tabLst>
                <a:tab algn="l" pos="0"/>
              </a:tabLst>
            </a:pPr>
            <a:r>
              <a:rPr b="0" lang="en-GB" sz="1800" strike="noStrike" u="none">
                <a:solidFill>
                  <a:srgbClr val="000000"/>
                </a:solidFill>
                <a:effectLst/>
                <a:uFillTx/>
                <a:latin typeface="Arial"/>
                <a:ea typeface="DejaVu Sans"/>
              </a:rPr>
              <a:t>Jonny Campbell folk singer - Pennine Way 60</a:t>
            </a:r>
            <a:r>
              <a:rPr b="0" lang="en-GB" sz="1800" strike="noStrike" u="none" baseline="33000">
                <a:solidFill>
                  <a:srgbClr val="000000"/>
                </a:solidFill>
                <a:effectLst/>
                <a:uFillTx/>
                <a:latin typeface="Arial"/>
                <a:ea typeface="DejaVu Sans"/>
              </a:rPr>
              <a:t>th</a:t>
            </a:r>
            <a:r>
              <a:rPr b="0" lang="en-GB" sz="1800" strike="noStrike" u="none">
                <a:solidFill>
                  <a:srgbClr val="000000"/>
                </a:solidFill>
                <a:effectLst/>
                <a:uFillTx/>
                <a:latin typeface="Arial"/>
                <a:ea typeface="DejaVu Sans"/>
              </a:rPr>
              <a:t> anniversary celebration gig takes place in the Chapel with a talk about the history of the A1 trunk road.</a:t>
            </a:r>
            <a:endParaRPr b="0" lang="en-US" sz="1800" strike="noStrike" u="none">
              <a:solidFill>
                <a:schemeClr val="dk1"/>
              </a:solidFill>
              <a:effectLst/>
              <a:uFillTx/>
              <a:latin typeface="Arial"/>
            </a:endParaRPr>
          </a:p>
          <a:p>
            <a:pPr marL="343080" indent="-343080" defTabSz="914400">
              <a:lnSpc>
                <a:spcPct val="93000"/>
              </a:lnSpc>
              <a:spcBef>
                <a:spcPts val="1551"/>
              </a:spcBef>
              <a:spcAft>
                <a:spcPts val="139"/>
              </a:spcAft>
              <a:buClr>
                <a:srgbClr val="000000"/>
              </a:buClr>
              <a:buFont typeface="Arial"/>
              <a:buChar char="•"/>
              <a:tabLst>
                <a:tab algn="l" pos="0"/>
              </a:tabLst>
            </a:pPr>
            <a:r>
              <a:rPr b="0" lang="en-GB" sz="1800" strike="noStrike" u="none">
                <a:solidFill>
                  <a:srgbClr val="000000"/>
                </a:solidFill>
                <a:effectLst/>
                <a:uFillTx/>
                <a:latin typeface="Arial"/>
                <a:ea typeface="DejaVu Sans"/>
              </a:rPr>
              <a:t>By late March it seems like almost a Spring drought is setting in with so little rain and so many warm, sunny dry days. Malham Beck is as low as in mid summer.</a:t>
            </a:r>
            <a:endParaRPr b="0" lang="en-US" sz="1800" strike="noStrike" u="none">
              <a:solidFill>
                <a:schemeClr val="dk1"/>
              </a:solidFill>
              <a:effectLst/>
              <a:uFillTx/>
              <a:latin typeface="Arial"/>
            </a:endParaRPr>
          </a:p>
          <a:p>
            <a:pPr marL="343080" indent="-343080" defTabSz="914400">
              <a:lnSpc>
                <a:spcPct val="93000"/>
              </a:lnSpc>
              <a:spcBef>
                <a:spcPts val="1551"/>
              </a:spcBef>
              <a:spcAft>
                <a:spcPts val="139"/>
              </a:spcAft>
              <a:buClr>
                <a:srgbClr val="000000"/>
              </a:buClr>
              <a:buFont typeface="Arial"/>
              <a:buChar char="•"/>
              <a:tabLst>
                <a:tab algn="l" pos="0"/>
              </a:tabLst>
            </a:pPr>
            <a:r>
              <a:rPr b="0" lang="en-GB" sz="1800" strike="noStrike" u="none">
                <a:solidFill>
                  <a:srgbClr val="000000"/>
                </a:solidFill>
                <a:effectLst/>
                <a:uFillTx/>
                <a:latin typeface="Arial"/>
                <a:ea typeface="DejaVu Sans"/>
              </a:rPr>
              <a:t>The Buck Inn closes fully in late March for refurbishment work as it changes hands again, to Thwaites brewery, in partnership with the Listers Arms.</a:t>
            </a:r>
            <a:endParaRPr b="0" lang="en-US" sz="1800" strike="noStrike" u="none">
              <a:solidFill>
                <a:schemeClr val="dk1"/>
              </a:solidFill>
              <a:effectLst/>
              <a:uFillTx/>
              <a:latin typeface="Arial"/>
            </a:endParaRPr>
          </a:p>
          <a:p>
            <a:pPr marL="343080" indent="-343080" defTabSz="914400">
              <a:lnSpc>
                <a:spcPct val="93000"/>
              </a:lnSpc>
              <a:spcBef>
                <a:spcPts val="1551"/>
              </a:spcBef>
              <a:spcAft>
                <a:spcPts val="139"/>
              </a:spcAft>
              <a:buClr>
                <a:srgbClr val="000000"/>
              </a:buClr>
              <a:buFont typeface="Arial"/>
              <a:buChar char="•"/>
              <a:tabLst>
                <a:tab algn="l" pos="0"/>
              </a:tabLst>
            </a:pPr>
            <a:r>
              <a:rPr b="0" lang="en-GB" sz="1800" strike="noStrike" u="none">
                <a:solidFill>
                  <a:srgbClr val="000000"/>
                </a:solidFill>
                <a:effectLst/>
                <a:uFillTx/>
                <a:latin typeface="Arial"/>
                <a:ea typeface="DejaVu Sans"/>
              </a:rPr>
              <a:t>Parish Council decide to place a new, more obvious ‘Falling Rocks’ sign at the boundary of their land in Gordale, following concerns over public safety from winter rockfalls and legal liabilities. </a:t>
            </a:r>
            <a:endParaRPr b="0" lang="en-US" sz="1800" strike="noStrike" u="none">
              <a:solidFill>
                <a:schemeClr val="dk1"/>
              </a:solidFill>
              <a:effectLst/>
              <a:uFillTx/>
              <a:latin typeface="Arial"/>
            </a:endParaRPr>
          </a:p>
        </p:txBody>
      </p:sp>
      <p:pic>
        <p:nvPicPr>
          <p:cNvPr id="24" name="Picture 22" descr=""/>
          <p:cNvPicPr/>
          <p:nvPr/>
        </p:nvPicPr>
        <p:blipFill>
          <a:blip r:embed="rId1"/>
          <a:stretch/>
        </p:blipFill>
        <p:spPr>
          <a:xfrm rot="5400000">
            <a:off x="7194240" y="2880360"/>
            <a:ext cx="2925000" cy="2193120"/>
          </a:xfrm>
          <a:prstGeom prst="rect">
            <a:avLst/>
          </a:prstGeom>
          <a:noFill/>
          <a:ln w="0">
            <a:noFill/>
          </a:ln>
        </p:spPr>
      </p:pic>
      <p:pic>
        <p:nvPicPr>
          <p:cNvPr id="25" name="Picture 23" descr=""/>
          <p:cNvPicPr/>
          <p:nvPr/>
        </p:nvPicPr>
        <p:blipFill>
          <a:blip r:embed="rId2"/>
          <a:stretch/>
        </p:blipFill>
        <p:spPr>
          <a:xfrm>
            <a:off x="7567560" y="216000"/>
            <a:ext cx="2152080" cy="212328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502920" y="225360"/>
            <a:ext cx="9070200" cy="49464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3600" strike="noStrike" u="none">
                <a:solidFill>
                  <a:srgbClr val="000000"/>
                </a:solidFill>
                <a:effectLst/>
                <a:uFillTx/>
                <a:latin typeface="Arial"/>
                <a:ea typeface="DejaVu Sans"/>
              </a:rPr>
              <a:t>April</a:t>
            </a:r>
            <a:endParaRPr b="0" lang="en-US" sz="3600" strike="noStrike" u="none">
              <a:solidFill>
                <a:schemeClr val="dk1"/>
              </a:solidFill>
              <a:effectLst/>
              <a:uFillTx/>
              <a:latin typeface="Arial"/>
            </a:endParaRPr>
          </a:p>
        </p:txBody>
      </p:sp>
      <p:sp>
        <p:nvSpPr>
          <p:cNvPr id="27" name="PlaceHolder 2"/>
          <p:cNvSpPr>
            <a:spLocks noGrp="1"/>
          </p:cNvSpPr>
          <p:nvPr>
            <p:ph/>
          </p:nvPr>
        </p:nvSpPr>
        <p:spPr>
          <a:xfrm>
            <a:off x="360000" y="900000"/>
            <a:ext cx="6838200" cy="4500000"/>
          </a:xfrm>
          <a:prstGeom prst="rect">
            <a:avLst/>
          </a:prstGeom>
          <a:noFill/>
          <a:ln w="0">
            <a:noFill/>
          </a:ln>
        </p:spPr>
        <p:txBody>
          <a:bodyPr lIns="0" rIns="0" tIns="28440" bIns="0" anchor="t">
            <a:normAutofit fontScale="85000" lnSpcReduction="19999"/>
          </a:bodyPr>
          <a:p>
            <a:pPr marL="343080" indent="-343080" defTabSz="914400">
              <a:lnSpc>
                <a:spcPct val="93000"/>
              </a:lnSpc>
              <a:spcBef>
                <a:spcPts val="26"/>
              </a:spcBef>
              <a:spcAft>
                <a:spcPts val="26"/>
              </a:spcAft>
              <a:buClr>
                <a:srgbClr val="000000"/>
              </a:buClr>
              <a:buFont typeface="Arial"/>
              <a:buChar char="•"/>
              <a:tabLst>
                <a:tab algn="l" pos="0"/>
              </a:tabLst>
            </a:pPr>
            <a:r>
              <a:rPr b="0" lang="en-GB" sz="2100" strike="noStrike" u="none">
                <a:solidFill>
                  <a:srgbClr val="000000"/>
                </a:solidFill>
                <a:effectLst/>
                <a:uFillTx/>
                <a:latin typeface="Arial"/>
                <a:ea typeface="DejaVu Sans"/>
              </a:rPr>
              <a:t>The Buck Inn reopens on the 14</a:t>
            </a:r>
            <a:r>
              <a:rPr b="0" lang="en-GB" sz="2100" strike="noStrike" u="none" baseline="33000">
                <a:solidFill>
                  <a:srgbClr val="000000"/>
                </a:solidFill>
                <a:effectLst/>
                <a:uFillTx/>
                <a:latin typeface="Arial"/>
                <a:ea typeface="DejaVu Sans"/>
              </a:rPr>
              <a:t>th</a:t>
            </a:r>
            <a:r>
              <a:rPr b="0" lang="en-GB" sz="2100" strike="noStrike" u="none">
                <a:solidFill>
                  <a:srgbClr val="000000"/>
                </a:solidFill>
                <a:effectLst/>
                <a:uFillTx/>
                <a:latin typeface="Arial"/>
                <a:ea typeface="DejaVu Sans"/>
              </a:rPr>
              <a:t> under Thwaites brewery ownership with Chris managing both pubs. </a:t>
            </a:r>
            <a:endParaRPr b="0" lang="en-US" sz="21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100" strike="noStrike" u="none">
                <a:solidFill>
                  <a:srgbClr val="000000"/>
                </a:solidFill>
                <a:effectLst/>
                <a:uFillTx/>
                <a:latin typeface="Arial"/>
                <a:ea typeface="DejaVu Sans"/>
              </a:rPr>
              <a:t>Wasteland behind village toilet block cleared with two trees felled, to make a new outdoor seating area.</a:t>
            </a:r>
            <a:endParaRPr b="0" lang="en-US" sz="21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100" strike="noStrike" u="none">
                <a:solidFill>
                  <a:srgbClr val="000000"/>
                </a:solidFill>
                <a:effectLst/>
                <a:uFillTx/>
                <a:latin typeface="Arial"/>
                <a:ea typeface="DejaVu Sans"/>
              </a:rPr>
              <a:t>Very sunny, warm and dry Easter weekend on the 19</a:t>
            </a:r>
            <a:r>
              <a:rPr b="0" lang="en-GB" sz="2100" strike="noStrike" u="none" baseline="33000">
                <a:solidFill>
                  <a:srgbClr val="000000"/>
                </a:solidFill>
                <a:effectLst/>
                <a:uFillTx/>
                <a:latin typeface="Arial"/>
                <a:ea typeface="DejaVu Sans"/>
              </a:rPr>
              <a:t>th ; </a:t>
            </a:r>
            <a:r>
              <a:rPr b="0" lang="en-GB" sz="2100" strike="noStrike" u="none">
                <a:solidFill>
                  <a:srgbClr val="000000"/>
                </a:solidFill>
                <a:effectLst/>
                <a:uFillTx/>
                <a:latin typeface="Arial"/>
                <a:ea typeface="DejaVu Sans"/>
              </a:rPr>
              <a:t>village extremely busy with visitors, needing three car park fields to open. </a:t>
            </a:r>
            <a:endParaRPr b="0" lang="en-US" sz="21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100" strike="noStrike" u="none">
                <a:solidFill>
                  <a:srgbClr val="000000"/>
                </a:solidFill>
                <a:effectLst/>
                <a:uFillTx/>
                <a:latin typeface="Arial"/>
                <a:ea typeface="DejaVu Sans"/>
              </a:rPr>
              <a:t>The WI had a pop-up cafe in the village hall on Easter Monday; tea and cake etc. By the end of the month, the strange ongoing lack of rain was really noticeable.</a:t>
            </a:r>
            <a:endParaRPr b="0" lang="en-US" sz="21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100" strike="noStrike" u="none">
                <a:solidFill>
                  <a:srgbClr val="000000"/>
                </a:solidFill>
                <a:effectLst/>
                <a:uFillTx/>
                <a:latin typeface="Arial"/>
                <a:ea typeface="DejaVu Sans"/>
              </a:rPr>
              <a:t>Octopus Energy company sent engineers to various properties in upper Malhamdale to try to get electricity Smart Meters working, fitting cell phone tranceivers plus aerial . Some meters suddenly worked after years being dead, but many remained dumb due to thick stone walls on old properties.</a:t>
            </a: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None/>
              <a:tabLst>
                <a:tab algn="l" pos="0"/>
              </a:tabLst>
            </a:pP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None/>
              <a:tabLst>
                <a:tab algn="l" pos="0"/>
              </a:tabLst>
            </a:pPr>
            <a:endParaRPr b="0" lang="en-US" sz="2100" strike="noStrike" u="none">
              <a:solidFill>
                <a:schemeClr val="dk1"/>
              </a:solidFill>
              <a:effectLst/>
              <a:uFillTx/>
              <a:latin typeface="Arial"/>
            </a:endParaRPr>
          </a:p>
        </p:txBody>
      </p:sp>
      <p:pic>
        <p:nvPicPr>
          <p:cNvPr id="28" name="Picture 26" descr=""/>
          <p:cNvPicPr/>
          <p:nvPr/>
        </p:nvPicPr>
        <p:blipFill>
          <a:blip r:embed="rId1"/>
          <a:stretch/>
        </p:blipFill>
        <p:spPr>
          <a:xfrm>
            <a:off x="7434360" y="1079640"/>
            <a:ext cx="2413800" cy="341856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29" name="Rectangle 8">
            <a:extLst>
              <a:ext uri="{C183D7F6-B498-43B3-948B-1728B52AA6E4}">
                <adec:decorative xmlns:adec="http://schemas.microsoft.com/office/drawing/2017/decorative" val="1"/>
              </a:ext>
            </a:extLst>
          </p:cNvPr>
          <p:cNvSpPr/>
          <p:nvPr/>
        </p:nvSpPr>
        <p:spPr>
          <a:xfrm>
            <a:off x="0" y="0"/>
            <a:ext cx="10077840" cy="56703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30" name="PlaceHolder 1"/>
          <p:cNvSpPr>
            <a:spLocks noGrp="1"/>
          </p:cNvSpPr>
          <p:nvPr>
            <p:ph type="title"/>
          </p:nvPr>
        </p:nvSpPr>
        <p:spPr>
          <a:xfrm>
            <a:off x="529200" y="268920"/>
            <a:ext cx="3611880" cy="1617480"/>
          </a:xfrm>
          <a:prstGeom prst="rect">
            <a:avLst/>
          </a:prstGeom>
          <a:noFill/>
          <a:ln w="0">
            <a:noFill/>
          </a:ln>
        </p:spPr>
        <p:txBody>
          <a:bodyPr lIns="91440" rIns="91440" tIns="45720" bIns="45720" anchor="b">
            <a:normAutofit/>
          </a:bodyPr>
          <a:p>
            <a:pPr indent="0" defTabSz="914400">
              <a:lnSpc>
                <a:spcPct val="90000"/>
              </a:lnSpc>
              <a:buNone/>
            </a:pPr>
            <a:r>
              <a:rPr b="0" lang="en-US" sz="4400" strike="noStrike" u="none">
                <a:solidFill>
                  <a:schemeClr val="dk1"/>
                </a:solidFill>
                <a:effectLst/>
                <a:uFillTx/>
                <a:latin typeface="Arial"/>
                <a:ea typeface="DejaVu Sans"/>
              </a:rPr>
              <a:t>April continued</a:t>
            </a:r>
            <a:endParaRPr b="0" lang="en-US" sz="4400" strike="noStrike" u="none">
              <a:solidFill>
                <a:schemeClr val="dk1"/>
              </a:solidFill>
              <a:effectLst/>
              <a:uFillTx/>
              <a:latin typeface="Arial"/>
            </a:endParaRPr>
          </a:p>
        </p:txBody>
      </p:sp>
      <p:sp>
        <p:nvSpPr>
          <p:cNvPr id="31" name="sketchy line">
            <a:extLst>
              <a:ext uri="{C183D7F6-B498-43B3-948B-1728B52AA6E4}">
                <adec:decorative xmlns:adec="http://schemas.microsoft.com/office/drawing/2017/decorative" val="1"/>
              </a:ext>
            </a:extLst>
          </p:cNvPr>
          <p:cNvSpPr/>
          <p:nvPr/>
        </p:nvSpPr>
        <p:spPr>
          <a:xfrm>
            <a:off x="529200" y="2139120"/>
            <a:ext cx="2872440" cy="14760"/>
          </a:xfrm>
          <a:custGeom>
            <a:avLst/>
            <a:gdLst>
              <a:gd name="textAreaLeft" fmla="*/ 0 w 2872440"/>
              <a:gd name="textAreaRight" fmla="*/ 2872800 w 2872440"/>
              <a:gd name="textAreaTop" fmla="*/ 0 h 14760"/>
              <a:gd name="textAreaBottom" fmla="*/ 15120 h 14760"/>
              <a:gd name="GluePoint1X" fmla="*/ 0 w 2872978"/>
              <a:gd name="GluePoint1Y" fmla="*/ 0 h 15122"/>
              <a:gd name="GluePoint2X" fmla="*/ 574596 w 2872978"/>
              <a:gd name="GluePoint2Y" fmla="*/ 0 h 15122"/>
              <a:gd name="GluePoint3X" fmla="*/ 1120461 w 2872978"/>
              <a:gd name="GluePoint3Y" fmla="*/ 0 h 15122"/>
              <a:gd name="GluePoint4X" fmla="*/ 1666327 w 2872978"/>
              <a:gd name="GluePoint4Y" fmla="*/ 0 h 15122"/>
              <a:gd name="GluePoint5X" fmla="*/ 2298382 w 2872978"/>
              <a:gd name="GluePoint5Y" fmla="*/ 0 h 15122"/>
              <a:gd name="GluePoint6X" fmla="*/ 2872978 w 2872978"/>
              <a:gd name="GluePoint6Y" fmla="*/ 0 h 15122"/>
              <a:gd name="GluePoint7X" fmla="*/ 2872978 w 2872978"/>
              <a:gd name="GluePoint7Y" fmla="*/ 15122 h 15122"/>
              <a:gd name="GluePoint8X" fmla="*/ 2298382 w 2872978"/>
              <a:gd name="GluePoint8Y" fmla="*/ 15122 h 15122"/>
              <a:gd name="GluePoint9X" fmla="*/ 1809976 w 2872978"/>
              <a:gd name="GluePoint9Y" fmla="*/ 15122 h 15122"/>
              <a:gd name="GluePoint10X" fmla="*/ 1264110 w 2872978"/>
              <a:gd name="GluePoint10Y" fmla="*/ 15122 h 15122"/>
              <a:gd name="GluePoint11X" fmla="*/ 718245 w 2872978"/>
              <a:gd name="GluePoint11Y" fmla="*/ 15122 h 15122"/>
              <a:gd name="GluePoint12X" fmla="*/ 0 w 2872978"/>
              <a:gd name="GluePoint12Y" fmla="*/ 15122 h 15122"/>
              <a:gd name="GluePoint13X" fmla="*/ 0 w 2872978"/>
              <a:gd name="GluePoint13Y" fmla="*/ 0 h 1512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fill="none" w="2872978" h="15122">
                <a:moveTo>
                  <a:pt x="0" y="0"/>
                </a:moveTo>
                <a:cubicBezTo>
                  <a:pt x="172719" y="24730"/>
                  <a:pt x="453930" y="-2711"/>
                  <a:pt x="574596" y="0"/>
                </a:cubicBezTo>
                <a:cubicBezTo>
                  <a:pt x="695262" y="2711"/>
                  <a:pt x="865623" y="-7967"/>
                  <a:pt x="1120461" y="0"/>
                </a:cubicBezTo>
                <a:cubicBezTo>
                  <a:pt x="1375299" y="7967"/>
                  <a:pt x="1550624" y="18063"/>
                  <a:pt x="1666327" y="0"/>
                </a:cubicBezTo>
                <a:cubicBezTo>
                  <a:pt x="1782030" y="-18063"/>
                  <a:pt x="2095408" y="-11159"/>
                  <a:pt x="2298382" y="0"/>
                </a:cubicBezTo>
                <a:cubicBezTo>
                  <a:pt x="2501357" y="11159"/>
                  <a:pt x="2725122" y="-5565"/>
                  <a:pt x="2872978" y="0"/>
                </a:cubicBezTo>
                <a:cubicBezTo>
                  <a:pt x="2873303" y="3899"/>
                  <a:pt x="2873522" y="8667"/>
                  <a:pt x="2872978" y="15122"/>
                </a:cubicBezTo>
                <a:cubicBezTo>
                  <a:pt x="2601857" y="-3645"/>
                  <a:pt x="2424161" y="-10278"/>
                  <a:pt x="2298382" y="15122"/>
                </a:cubicBezTo>
                <a:cubicBezTo>
                  <a:pt x="2172603" y="40522"/>
                  <a:pt x="1996400" y="38185"/>
                  <a:pt x="1809976" y="15122"/>
                </a:cubicBezTo>
                <a:cubicBezTo>
                  <a:pt x="1623552" y="-7941"/>
                  <a:pt x="1525733" y="8992"/>
                  <a:pt x="1264110" y="15122"/>
                </a:cubicBezTo>
                <a:cubicBezTo>
                  <a:pt x="1002487" y="21252"/>
                  <a:pt x="908261" y="27721"/>
                  <a:pt x="718245" y="15122"/>
                </a:cubicBezTo>
                <a:cubicBezTo>
                  <a:pt x="528229" y="2523"/>
                  <a:pt x="176399" y="47852"/>
                  <a:pt x="0" y="15122"/>
                </a:cubicBezTo>
                <a:cubicBezTo>
                  <a:pt x="684" y="10247"/>
                  <a:pt x="701" y="5846"/>
                  <a:pt x="0" y="0"/>
                </a:cubicBezTo>
                <a:close/>
              </a:path>
              <a:path stroke="0" w="2872978" h="15122">
                <a:moveTo>
                  <a:pt x="0" y="0"/>
                </a:moveTo>
                <a:cubicBezTo>
                  <a:pt x="246331" y="2114"/>
                  <a:pt x="364990" y="-5865"/>
                  <a:pt x="517136" y="0"/>
                </a:cubicBezTo>
                <a:cubicBezTo>
                  <a:pt x="669282" y="5865"/>
                  <a:pt x="842769" y="11362"/>
                  <a:pt x="1149191" y="0"/>
                </a:cubicBezTo>
                <a:cubicBezTo>
                  <a:pt x="1455613" y="-11362"/>
                  <a:pt x="1529783" y="19802"/>
                  <a:pt x="1637597" y="0"/>
                </a:cubicBezTo>
                <a:cubicBezTo>
                  <a:pt x="1745411" y="-19802"/>
                  <a:pt x="1889711" y="-2153"/>
                  <a:pt x="2126004" y="0"/>
                </a:cubicBezTo>
                <a:cubicBezTo>
                  <a:pt x="2362297" y="2153"/>
                  <a:pt x="2713040" y="-27867"/>
                  <a:pt x="2872978" y="0"/>
                </a:cubicBezTo>
                <a:cubicBezTo>
                  <a:pt x="2873369" y="4515"/>
                  <a:pt x="2873005" y="9009"/>
                  <a:pt x="2872978" y="15122"/>
                </a:cubicBezTo>
                <a:cubicBezTo>
                  <a:pt x="2703040" y="37871"/>
                  <a:pt x="2574829" y="13353"/>
                  <a:pt x="2327112" y="15122"/>
                </a:cubicBezTo>
                <a:cubicBezTo>
                  <a:pt x="2079395" y="16891"/>
                  <a:pt x="2026258" y="-3474"/>
                  <a:pt x="1781246" y="15122"/>
                </a:cubicBezTo>
                <a:cubicBezTo>
                  <a:pt x="1536234" y="33718"/>
                  <a:pt x="1507455" y="17130"/>
                  <a:pt x="1235381" y="15122"/>
                </a:cubicBezTo>
                <a:cubicBezTo>
                  <a:pt x="963308" y="13114"/>
                  <a:pt x="884834" y="-13851"/>
                  <a:pt x="603325" y="15122"/>
                </a:cubicBezTo>
                <a:cubicBezTo>
                  <a:pt x="321816" y="44095"/>
                  <a:pt x="204416" y="6262"/>
                  <a:pt x="0" y="15122"/>
                </a:cubicBezTo>
                <a:cubicBezTo>
                  <a:pt x="402" y="9777"/>
                  <a:pt x="-270" y="6349"/>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rIns="90000" tIns="-29880" bIns="-2988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32" name="PlaceHolder 2"/>
          <p:cNvSpPr>
            <a:spLocks noGrp="1"/>
          </p:cNvSpPr>
          <p:nvPr>
            <p:ph/>
          </p:nvPr>
        </p:nvSpPr>
        <p:spPr>
          <a:xfrm>
            <a:off x="529200" y="2375640"/>
            <a:ext cx="3508200" cy="2745360"/>
          </a:xfrm>
          <a:prstGeom prst="rect">
            <a:avLst/>
          </a:prstGeom>
          <a:noFill/>
          <a:ln w="0">
            <a:noFill/>
          </a:ln>
        </p:spPr>
        <p:txBody>
          <a:bodyPr lIns="91440" rIns="91440" tIns="45720" bIns="45720" anchor="t">
            <a:normAutofit lnSpcReduction="9999"/>
          </a:bodyPr>
          <a:p>
            <a:pPr marL="216000" indent="-228600" defTabSz="914400">
              <a:lnSpc>
                <a:spcPct val="90000"/>
              </a:lnSpc>
              <a:spcBef>
                <a:spcPts val="26"/>
              </a:spcBef>
              <a:spcAft>
                <a:spcPts val="26"/>
              </a:spcAft>
              <a:buClr>
                <a:srgbClr val="000000"/>
              </a:buClr>
              <a:buFont typeface="Arial"/>
              <a:buChar char="•"/>
              <a:tabLst>
                <a:tab algn="l" pos="0"/>
              </a:tabLst>
            </a:pPr>
            <a:r>
              <a:rPr b="0" lang="en-US" sz="1800" strike="noStrike" u="none">
                <a:solidFill>
                  <a:schemeClr val="dk1"/>
                </a:solidFill>
                <a:effectLst/>
                <a:uFillTx/>
                <a:latin typeface="Arial"/>
                <a:ea typeface="DejaVu Sans"/>
              </a:rPr>
              <a:t>Roadworks repairs were done on Finkle Street and Gordale Lane to repair potholes.</a:t>
            </a:r>
            <a:endParaRPr b="0" lang="en-US" sz="1800" strike="noStrike" u="none">
              <a:solidFill>
                <a:schemeClr val="dk1"/>
              </a:solidFill>
              <a:effectLst/>
              <a:uFillTx/>
              <a:latin typeface="Arial"/>
            </a:endParaRPr>
          </a:p>
          <a:p>
            <a:pPr indent="0" defTabSz="914400">
              <a:lnSpc>
                <a:spcPct val="90000"/>
              </a:lnSpc>
              <a:spcBef>
                <a:spcPts val="26"/>
              </a:spcBef>
              <a:spcAft>
                <a:spcPts val="26"/>
              </a:spcAft>
              <a:buNone/>
              <a:tabLst>
                <a:tab algn="l" pos="0"/>
              </a:tabLst>
            </a:pPr>
            <a:endParaRPr b="0" lang="en-US" sz="1800" strike="noStrike" u="none">
              <a:solidFill>
                <a:schemeClr val="dk1"/>
              </a:solidFill>
              <a:effectLst/>
              <a:uFillTx/>
              <a:latin typeface="Arial"/>
            </a:endParaRPr>
          </a:p>
          <a:p>
            <a:pPr marL="216000" indent="-228600" defTabSz="914400">
              <a:lnSpc>
                <a:spcPct val="90000"/>
              </a:lnSpc>
              <a:spcBef>
                <a:spcPts val="26"/>
              </a:spcBef>
              <a:spcAft>
                <a:spcPts val="26"/>
              </a:spcAft>
              <a:buClr>
                <a:srgbClr val="000000"/>
              </a:buClr>
              <a:buFont typeface="Arial"/>
              <a:buChar char="•"/>
              <a:tabLst>
                <a:tab algn="l" pos="0"/>
              </a:tabLst>
            </a:pPr>
            <a:r>
              <a:rPr b="0" lang="en-US" sz="1800" strike="noStrike" u="none">
                <a:solidFill>
                  <a:schemeClr val="dk1"/>
                </a:solidFill>
                <a:effectLst/>
                <a:uFillTx/>
                <a:latin typeface="Arial"/>
                <a:ea typeface="DejaVu Sans"/>
              </a:rPr>
              <a:t>A remarkable number of missing or escaped animals reported; chickens, hens, cows – life in the country!</a:t>
            </a:r>
            <a:endParaRPr b="0" lang="en-US" sz="1800" strike="noStrike" u="none">
              <a:solidFill>
                <a:schemeClr val="dk1"/>
              </a:solidFill>
              <a:effectLst/>
              <a:uFillTx/>
              <a:latin typeface="Arial"/>
            </a:endParaRPr>
          </a:p>
          <a:p>
            <a:pPr indent="0" defTabSz="914400">
              <a:lnSpc>
                <a:spcPct val="90000"/>
              </a:lnSpc>
              <a:spcBef>
                <a:spcPts val="26"/>
              </a:spcBef>
              <a:spcAft>
                <a:spcPts val="26"/>
              </a:spcAft>
              <a:buNone/>
              <a:tabLst>
                <a:tab algn="l" pos="0"/>
              </a:tabLst>
            </a:pPr>
            <a:endParaRPr b="0" lang="en-US" sz="1800" strike="noStrike" u="none">
              <a:solidFill>
                <a:schemeClr val="dk1"/>
              </a:solidFill>
              <a:effectLst/>
              <a:uFillTx/>
              <a:latin typeface="Arial"/>
            </a:endParaRPr>
          </a:p>
          <a:p>
            <a:pPr marL="216000" indent="-228600" defTabSz="914400">
              <a:lnSpc>
                <a:spcPct val="90000"/>
              </a:lnSpc>
              <a:spcBef>
                <a:spcPts val="26"/>
              </a:spcBef>
              <a:spcAft>
                <a:spcPts val="26"/>
              </a:spcAft>
              <a:buClr>
                <a:srgbClr val="000000"/>
              </a:buClr>
              <a:buFont typeface="Arial"/>
              <a:buChar char="•"/>
              <a:tabLst>
                <a:tab algn="l" pos="0"/>
              </a:tabLst>
            </a:pPr>
            <a:r>
              <a:rPr b="0" lang="en-US" sz="1800" strike="noStrike" u="none">
                <a:solidFill>
                  <a:schemeClr val="dk1"/>
                </a:solidFill>
                <a:effectLst/>
                <a:uFillTx/>
                <a:latin typeface="Arial"/>
                <a:ea typeface="DejaVu Sans"/>
              </a:rPr>
              <a:t>Pennine Way 60</a:t>
            </a:r>
            <a:r>
              <a:rPr b="0" lang="en-US" sz="1800" strike="noStrike" u="none" baseline="33000">
                <a:solidFill>
                  <a:schemeClr val="dk1"/>
                </a:solidFill>
                <a:effectLst/>
                <a:uFillTx/>
                <a:latin typeface="Arial"/>
                <a:ea typeface="DejaVu Sans"/>
              </a:rPr>
              <a:t>th</a:t>
            </a:r>
            <a:r>
              <a:rPr b="0" lang="en-US" sz="1800" strike="noStrike" u="none">
                <a:solidFill>
                  <a:schemeClr val="dk1"/>
                </a:solidFill>
                <a:effectLst/>
                <a:uFillTx/>
                <a:latin typeface="Arial"/>
                <a:ea typeface="DejaVu Sans"/>
              </a:rPr>
              <a:t> anniversary walk and picnic near the tarn.</a:t>
            </a:r>
            <a:endParaRPr b="0" lang="en-US" sz="1800" strike="noStrike" u="none">
              <a:solidFill>
                <a:schemeClr val="dk1"/>
              </a:solidFill>
              <a:effectLst/>
              <a:uFillTx/>
              <a:latin typeface="Arial"/>
            </a:endParaRPr>
          </a:p>
          <a:p>
            <a:pPr indent="0" defTabSz="914400">
              <a:lnSpc>
                <a:spcPct val="90000"/>
              </a:lnSpc>
              <a:spcBef>
                <a:spcPts val="1001"/>
              </a:spcBef>
              <a:buNone/>
              <a:tabLst>
                <a:tab algn="l" pos="0"/>
              </a:tabLst>
            </a:pPr>
            <a:endParaRPr b="0" lang="en-US" sz="1800" strike="noStrike" u="none">
              <a:solidFill>
                <a:schemeClr val="dk1"/>
              </a:solidFill>
              <a:effectLst/>
              <a:uFillTx/>
              <a:latin typeface="Arial"/>
            </a:endParaRPr>
          </a:p>
        </p:txBody>
      </p:sp>
      <p:sp>
        <p:nvSpPr>
          <p:cNvPr id="33" name="Picture 3"/>
          <p:cNvSpPr/>
          <p:nvPr/>
        </p:nvSpPr>
        <p:spPr>
          <a:xfrm>
            <a:off x="4392000" y="0"/>
            <a:ext cx="5687280" cy="5670360"/>
          </a:xfrm>
          <a:custGeom>
            <a:avLst/>
            <a:gdLst>
              <a:gd name="textAreaLeft" fmla="*/ 0 w 5687280"/>
              <a:gd name="textAreaRight" fmla="*/ 5687640 w 5687280"/>
              <a:gd name="textAreaTop" fmla="*/ 0 h 5670360"/>
              <a:gd name="textAreaBottom" fmla="*/ 5670720 h 567036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GB"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34" name="Rectangle 41">
            <a:extLst>
              <a:ext uri="{C183D7F6-B498-43B3-948B-1728B52AA6E4}">
                <adec:decorative xmlns:adec="http://schemas.microsoft.com/office/drawing/2017/decorative" val="1"/>
              </a:ext>
            </a:extLst>
          </p:cNvPr>
          <p:cNvSpPr/>
          <p:nvPr/>
        </p:nvSpPr>
        <p:spPr>
          <a:xfrm>
            <a:off x="0" y="0"/>
            <a:ext cx="10077840" cy="56703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35" name="PlaceHolder 1"/>
          <p:cNvSpPr>
            <a:spLocks noGrp="1"/>
          </p:cNvSpPr>
          <p:nvPr>
            <p:ph type="title"/>
          </p:nvPr>
        </p:nvSpPr>
        <p:spPr>
          <a:xfrm>
            <a:off x="4380480" y="272160"/>
            <a:ext cx="5168160" cy="1473840"/>
          </a:xfrm>
          <a:prstGeom prst="rect">
            <a:avLst/>
          </a:prstGeom>
          <a:noFill/>
          <a:ln w="0">
            <a:noFill/>
          </a:ln>
        </p:spPr>
        <p:txBody>
          <a:bodyPr lIns="91440" rIns="91440" tIns="45720" bIns="45720" anchor="b">
            <a:normAutofit/>
          </a:bodyPr>
          <a:p>
            <a:pPr indent="0" defTabSz="914400">
              <a:lnSpc>
                <a:spcPct val="90000"/>
              </a:lnSpc>
              <a:spcAft>
                <a:spcPts val="139"/>
              </a:spcAft>
              <a:buNone/>
              <a:tabLst>
                <a:tab algn="l" pos="0"/>
              </a:tabLst>
            </a:pPr>
            <a:r>
              <a:rPr b="0" lang="en-US" sz="4400" strike="noStrike" u="none">
                <a:solidFill>
                  <a:schemeClr val="dk1"/>
                </a:solidFill>
                <a:effectLst/>
                <a:uFillTx/>
                <a:latin typeface="Arial"/>
                <a:ea typeface="DejaVu Sans"/>
              </a:rPr>
              <a:t>May</a:t>
            </a:r>
            <a:endParaRPr b="0" lang="en-US" sz="4400" strike="noStrike" u="none">
              <a:solidFill>
                <a:schemeClr val="dk1"/>
              </a:solidFill>
              <a:effectLst/>
              <a:uFillTx/>
              <a:latin typeface="Arial"/>
            </a:endParaRPr>
          </a:p>
        </p:txBody>
      </p:sp>
      <p:sp>
        <p:nvSpPr>
          <p:cNvPr id="36" name="Picture 29"/>
          <p:cNvSpPr/>
          <p:nvPr/>
        </p:nvSpPr>
        <p:spPr>
          <a:xfrm>
            <a:off x="0" y="0"/>
            <a:ext cx="3850560" cy="5670360"/>
          </a:xfrm>
          <a:custGeom>
            <a:avLst/>
            <a:gdLst>
              <a:gd name="textAreaLeft" fmla="*/ 0 w 3850560"/>
              <a:gd name="textAreaRight" fmla="*/ 3850920 w 3850560"/>
              <a:gd name="textAreaTop" fmla="*/ 0 h 5670360"/>
              <a:gd name="textAreaBottom" fmla="*/ 5670720 h 5670360"/>
            </a:gdLst>
            <a:ahLst/>
            <a:cxnLst/>
            <a:rect l="textAreaLeft" t="textAreaTop" r="textAreaRight" b="textAreaBottom"/>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GB" sz="1800" strike="noStrike" u="none">
              <a:solidFill>
                <a:srgbClr val="000000"/>
              </a:solidFill>
              <a:effectLst/>
              <a:uFillTx/>
              <a:latin typeface="Arial"/>
            </a:endParaRPr>
          </a:p>
        </p:txBody>
      </p:sp>
      <p:sp>
        <p:nvSpPr>
          <p:cNvPr id="37" name="sketchy line">
            <a:extLst>
              <a:ext uri="{C183D7F6-B498-43B3-948B-1728B52AA6E4}">
                <adec:decorative xmlns:adec="http://schemas.microsoft.com/office/drawing/2017/decorative" val="1"/>
              </a:ext>
            </a:extLst>
          </p:cNvPr>
          <p:cNvSpPr/>
          <p:nvPr/>
        </p:nvSpPr>
        <p:spPr>
          <a:xfrm>
            <a:off x="4380480" y="1963800"/>
            <a:ext cx="3508200" cy="14760"/>
          </a:xfrm>
          <a:custGeom>
            <a:avLst/>
            <a:gdLst>
              <a:gd name="textAreaLeft" fmla="*/ 0 w 3508200"/>
              <a:gd name="textAreaRight" fmla="*/ 3508560 w 3508200"/>
              <a:gd name="textAreaTop" fmla="*/ 0 h 14760"/>
              <a:gd name="textAreaBottom" fmla="*/ 15120 h 14760"/>
              <a:gd name="GluePoint1X" fmla="*/ 0 w 3508696"/>
              <a:gd name="GluePoint1Y" fmla="*/ 0 h 15121"/>
              <a:gd name="GluePoint2X" fmla="*/ 584783 w 3508696"/>
              <a:gd name="GluePoint2Y" fmla="*/ 0 h 15121"/>
              <a:gd name="GluePoint3X" fmla="*/ 1099391 w 3508696"/>
              <a:gd name="GluePoint3Y" fmla="*/ 0 h 15121"/>
              <a:gd name="GluePoint4X" fmla="*/ 1684174 w 3508696"/>
              <a:gd name="GluePoint4Y" fmla="*/ 0 h 15121"/>
              <a:gd name="GluePoint5X" fmla="*/ 2163696 w 3508696"/>
              <a:gd name="GluePoint5Y" fmla="*/ 0 h 15121"/>
              <a:gd name="GluePoint6X" fmla="*/ 2713392 w 3508696"/>
              <a:gd name="GluePoint6Y" fmla="*/ 0 h 15121"/>
              <a:gd name="GluePoint7X" fmla="*/ 3508696 w 3508696"/>
              <a:gd name="GluePoint7Y" fmla="*/ 0 h 15121"/>
              <a:gd name="GluePoint8X" fmla="*/ 3508696 w 3508696"/>
              <a:gd name="GluePoint8Y" fmla="*/ 15121 h 15121"/>
              <a:gd name="GluePoint9X" fmla="*/ 2923913 w 3508696"/>
              <a:gd name="GluePoint9Y" fmla="*/ 15121 h 15121"/>
              <a:gd name="GluePoint10X" fmla="*/ 2304044 w 3508696"/>
              <a:gd name="GluePoint10Y" fmla="*/ 15121 h 15121"/>
              <a:gd name="GluePoint11X" fmla="*/ 1789435 w 3508696"/>
              <a:gd name="GluePoint11Y" fmla="*/ 15121 h 15121"/>
              <a:gd name="GluePoint12X" fmla="*/ 1134478 w 3508696"/>
              <a:gd name="GluePoint12Y" fmla="*/ 15121 h 15121"/>
              <a:gd name="GluePoint13X" fmla="*/ 619870 w 3508696"/>
              <a:gd name="GluePoint13Y" fmla="*/ 15121 h 15121"/>
              <a:gd name="GluePoint14X" fmla="*/ 0 w 3508696"/>
              <a:gd name="GluePoint14Y" fmla="*/ 15121 h 15121"/>
              <a:gd name="GluePoint15X" fmla="*/ 0 w 3508696"/>
              <a:gd name="GluePoint15Y" fmla="*/ 0 h 151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fill="none" w="3508696" h="15121">
                <a:moveTo>
                  <a:pt x="0" y="0"/>
                </a:moveTo>
                <a:cubicBezTo>
                  <a:pt x="162319" y="23018"/>
                  <a:pt x="421683" y="-5158"/>
                  <a:pt x="584783" y="0"/>
                </a:cubicBezTo>
                <a:cubicBezTo>
                  <a:pt x="747883" y="5158"/>
                  <a:pt x="975784" y="-15427"/>
                  <a:pt x="1099391" y="0"/>
                </a:cubicBezTo>
                <a:cubicBezTo>
                  <a:pt x="1222998" y="15427"/>
                  <a:pt x="1402881" y="-16644"/>
                  <a:pt x="1684174" y="0"/>
                </a:cubicBezTo>
                <a:cubicBezTo>
                  <a:pt x="1965467" y="16644"/>
                  <a:pt x="1975096" y="-20975"/>
                  <a:pt x="2163696" y="0"/>
                </a:cubicBezTo>
                <a:cubicBezTo>
                  <a:pt x="2352296" y="20975"/>
                  <a:pt x="2492387" y="-24234"/>
                  <a:pt x="2713392" y="0"/>
                </a:cubicBezTo>
                <a:cubicBezTo>
                  <a:pt x="2934397" y="24234"/>
                  <a:pt x="3268882" y="-29245"/>
                  <a:pt x="3508696" y="0"/>
                </a:cubicBezTo>
                <a:cubicBezTo>
                  <a:pt x="3508377" y="4643"/>
                  <a:pt x="3507989" y="11341"/>
                  <a:pt x="3508696" y="15121"/>
                </a:cubicBezTo>
                <a:cubicBezTo>
                  <a:pt x="3308783" y="-3244"/>
                  <a:pt x="3142166" y="1719"/>
                  <a:pt x="2923913" y="15121"/>
                </a:cubicBezTo>
                <a:cubicBezTo>
                  <a:pt x="2705660" y="28523"/>
                  <a:pt x="2600314" y="39746"/>
                  <a:pt x="2304044" y="15121"/>
                </a:cubicBezTo>
                <a:cubicBezTo>
                  <a:pt x="2007774" y="-9504"/>
                  <a:pt x="1987551" y="21722"/>
                  <a:pt x="1789435" y="15121"/>
                </a:cubicBezTo>
                <a:cubicBezTo>
                  <a:pt x="1591319" y="8520"/>
                  <a:pt x="1373542" y="11062"/>
                  <a:pt x="1134478" y="15121"/>
                </a:cubicBezTo>
                <a:cubicBezTo>
                  <a:pt x="895414" y="19180"/>
                  <a:pt x="797550" y="6134"/>
                  <a:pt x="619870" y="15121"/>
                </a:cubicBezTo>
                <a:cubicBezTo>
                  <a:pt x="442190" y="24108"/>
                  <a:pt x="173838" y="-2426"/>
                  <a:pt x="0" y="15121"/>
                </a:cubicBezTo>
                <a:cubicBezTo>
                  <a:pt x="629" y="7579"/>
                  <a:pt x="-696" y="5097"/>
                  <a:pt x="0" y="0"/>
                </a:cubicBezTo>
                <a:close/>
              </a:path>
              <a:path stroke="0" w="3508696" h="15121">
                <a:moveTo>
                  <a:pt x="0" y="0"/>
                </a:moveTo>
                <a:cubicBezTo>
                  <a:pt x="185862" y="-6873"/>
                  <a:pt x="260291" y="-19085"/>
                  <a:pt x="514609" y="0"/>
                </a:cubicBezTo>
                <a:cubicBezTo>
                  <a:pt x="768927" y="19085"/>
                  <a:pt x="826906" y="-14935"/>
                  <a:pt x="994131" y="0"/>
                </a:cubicBezTo>
                <a:cubicBezTo>
                  <a:pt x="1161356" y="14935"/>
                  <a:pt x="1385372" y="87"/>
                  <a:pt x="1508739" y="0"/>
                </a:cubicBezTo>
                <a:cubicBezTo>
                  <a:pt x="1632106" y="-87"/>
                  <a:pt x="1848817" y="-13753"/>
                  <a:pt x="2093522" y="0"/>
                </a:cubicBezTo>
                <a:cubicBezTo>
                  <a:pt x="2338227" y="13753"/>
                  <a:pt x="2551834" y="-19926"/>
                  <a:pt x="2713392" y="0"/>
                </a:cubicBezTo>
                <a:cubicBezTo>
                  <a:pt x="2874950" y="19926"/>
                  <a:pt x="3212491" y="10414"/>
                  <a:pt x="3508696" y="0"/>
                </a:cubicBezTo>
                <a:cubicBezTo>
                  <a:pt x="3508437" y="5516"/>
                  <a:pt x="3508183" y="7725"/>
                  <a:pt x="3508696" y="15121"/>
                </a:cubicBezTo>
                <a:cubicBezTo>
                  <a:pt x="3210299" y="-11211"/>
                  <a:pt x="3170869" y="30285"/>
                  <a:pt x="2853739" y="15121"/>
                </a:cubicBezTo>
                <a:cubicBezTo>
                  <a:pt x="2536609" y="-43"/>
                  <a:pt x="2609648" y="20321"/>
                  <a:pt x="2374218" y="15121"/>
                </a:cubicBezTo>
                <a:cubicBezTo>
                  <a:pt x="2138788" y="9921"/>
                  <a:pt x="1925020" y="7197"/>
                  <a:pt x="1719261" y="15121"/>
                </a:cubicBezTo>
                <a:cubicBezTo>
                  <a:pt x="1513502" y="23045"/>
                  <a:pt x="1280640" y="32995"/>
                  <a:pt x="1064304" y="15121"/>
                </a:cubicBezTo>
                <a:cubicBezTo>
                  <a:pt x="847968" y="-2753"/>
                  <a:pt x="809487" y="36766"/>
                  <a:pt x="584783" y="15121"/>
                </a:cubicBezTo>
                <a:cubicBezTo>
                  <a:pt x="360079" y="-6524"/>
                  <a:pt x="166158" y="30140"/>
                  <a:pt x="0" y="15121"/>
                </a:cubicBezTo>
                <a:cubicBezTo>
                  <a:pt x="-112" y="8493"/>
                  <a:pt x="116" y="3029"/>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rIns="90000" tIns="-29880" bIns="-2988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38" name="PlaceHolder 2"/>
          <p:cNvSpPr>
            <a:spLocks noGrp="1"/>
          </p:cNvSpPr>
          <p:nvPr>
            <p:ph/>
          </p:nvPr>
        </p:nvSpPr>
        <p:spPr>
          <a:xfrm>
            <a:off x="4380480" y="2238120"/>
            <a:ext cx="5168160" cy="2880360"/>
          </a:xfrm>
          <a:prstGeom prst="rect">
            <a:avLst/>
          </a:prstGeom>
          <a:noFill/>
          <a:ln w="0">
            <a:noFill/>
          </a:ln>
        </p:spPr>
        <p:txBody>
          <a:bodyPr lIns="91440" rIns="91440" tIns="45720" bIns="45720" anchor="t">
            <a:noAutofit/>
          </a:bodyPr>
          <a:p>
            <a:pPr marL="343080" indent="-228600" defTabSz="914400">
              <a:lnSpc>
                <a:spcPct val="100000"/>
              </a:lnSpc>
              <a:spcBef>
                <a:spcPts val="1551"/>
              </a:spcBef>
              <a:spcAft>
                <a:spcPts val="139"/>
              </a:spcAft>
              <a:buClr>
                <a:srgbClr val="000000"/>
              </a:buClr>
              <a:buFont typeface="Arial"/>
              <a:buChar char="•"/>
              <a:tabLst>
                <a:tab algn="l" pos="0"/>
              </a:tabLst>
            </a:pPr>
            <a:r>
              <a:rPr b="0" lang="en-US" sz="1800" strike="noStrike" u="none">
                <a:solidFill>
                  <a:schemeClr val="dk1"/>
                </a:solidFill>
                <a:effectLst/>
                <a:uFillTx/>
                <a:latin typeface="Arial"/>
                <a:ea typeface="DejaVu Sans"/>
              </a:rPr>
              <a:t>Drought continues week after week until finally on the 24</a:t>
            </a:r>
            <a:r>
              <a:rPr b="0" lang="en-US" sz="1800" strike="noStrike" u="none" baseline="33000">
                <a:solidFill>
                  <a:schemeClr val="dk1"/>
                </a:solidFill>
                <a:effectLst/>
                <a:uFillTx/>
                <a:latin typeface="Arial"/>
                <a:ea typeface="DejaVu Sans"/>
              </a:rPr>
              <a:t>th</a:t>
            </a:r>
            <a:r>
              <a:rPr b="0" lang="en-US" sz="1800" strike="noStrike" u="none">
                <a:solidFill>
                  <a:schemeClr val="dk1"/>
                </a:solidFill>
                <a:effectLst/>
                <a:uFillTx/>
                <a:latin typeface="Arial"/>
                <a:ea typeface="DejaVu Sans"/>
              </a:rPr>
              <a:t> the rain starts and continues for a few days. </a:t>
            </a:r>
            <a:endParaRPr b="0" lang="en-US" sz="1800" strike="noStrike" u="none">
              <a:solidFill>
                <a:schemeClr val="dk1"/>
              </a:solidFill>
              <a:effectLst/>
              <a:uFillTx/>
              <a:latin typeface="Arial"/>
            </a:endParaRPr>
          </a:p>
          <a:p>
            <a:pPr marL="343080" indent="-228600" defTabSz="914400">
              <a:lnSpc>
                <a:spcPct val="100000"/>
              </a:lnSpc>
              <a:spcBef>
                <a:spcPts val="1551"/>
              </a:spcBef>
              <a:spcAft>
                <a:spcPts val="139"/>
              </a:spcAft>
              <a:buClr>
                <a:srgbClr val="000000"/>
              </a:buClr>
              <a:buFont typeface="Arial"/>
              <a:buChar char="•"/>
              <a:tabLst>
                <a:tab algn="l" pos="0"/>
              </a:tabLst>
            </a:pPr>
            <a:r>
              <a:rPr b="0" lang="en-US" sz="1800" strike="noStrike" u="none">
                <a:solidFill>
                  <a:schemeClr val="dk1"/>
                </a:solidFill>
                <a:effectLst/>
                <a:uFillTx/>
                <a:latin typeface="Arial"/>
                <a:ea typeface="DejaVu Sans"/>
              </a:rPr>
              <a:t>Coincidentally, this was the annual duck race on Malham Beck from Lister’s bridge to the stepping stones at the ford. </a:t>
            </a:r>
            <a:endParaRPr b="0" lang="en-US" sz="1800" strike="noStrike" u="none">
              <a:solidFill>
                <a:schemeClr val="dk1"/>
              </a:solidFill>
              <a:effectLst/>
              <a:uFillTx/>
              <a:latin typeface="Arial"/>
            </a:endParaRPr>
          </a:p>
          <a:p>
            <a:pPr marL="343080" indent="-228600" defTabSz="914400">
              <a:lnSpc>
                <a:spcPct val="100000"/>
              </a:lnSpc>
              <a:spcBef>
                <a:spcPts val="1551"/>
              </a:spcBef>
              <a:spcAft>
                <a:spcPts val="139"/>
              </a:spcAft>
              <a:buClr>
                <a:srgbClr val="000000"/>
              </a:buClr>
              <a:buFont typeface="Arial"/>
              <a:buChar char="•"/>
              <a:tabLst>
                <a:tab algn="l" pos="0"/>
              </a:tabLst>
            </a:pPr>
            <a:r>
              <a:rPr b="0" lang="en-US" sz="1800" strike="noStrike" u="none">
                <a:solidFill>
                  <a:schemeClr val="dk1"/>
                </a:solidFill>
                <a:effectLst/>
                <a:uFillTx/>
                <a:latin typeface="Arial"/>
                <a:ea typeface="DejaVu Sans"/>
              </a:rPr>
              <a:t>This was very well attended despite damp weather, raising funds for Malham Community Group (a follow-on to Malham Safari). Marquees were erected on The Green with an evening party.</a:t>
            </a:r>
            <a:endParaRPr b="0" lang="en-US" sz="1800" strike="noStrike" u="none">
              <a:solidFill>
                <a:schemeClr val="dk1"/>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502920" y="179280"/>
            <a:ext cx="9070200" cy="49464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4000" strike="noStrike" u="none">
                <a:solidFill>
                  <a:srgbClr val="000000"/>
                </a:solidFill>
                <a:effectLst/>
                <a:uFillTx/>
                <a:latin typeface="Arial"/>
                <a:ea typeface="DejaVu Sans"/>
              </a:rPr>
              <a:t>June</a:t>
            </a:r>
            <a:endParaRPr b="0" lang="en-US" sz="4000" strike="noStrike" u="none">
              <a:solidFill>
                <a:schemeClr val="dk1"/>
              </a:solidFill>
              <a:effectLst/>
              <a:uFillTx/>
              <a:latin typeface="Arial"/>
            </a:endParaRPr>
          </a:p>
        </p:txBody>
      </p:sp>
      <p:sp>
        <p:nvSpPr>
          <p:cNvPr id="40" name="PlaceHolder 2"/>
          <p:cNvSpPr>
            <a:spLocks noGrp="1"/>
          </p:cNvSpPr>
          <p:nvPr>
            <p:ph/>
          </p:nvPr>
        </p:nvSpPr>
        <p:spPr>
          <a:xfrm>
            <a:off x="289080" y="720720"/>
            <a:ext cx="6550560" cy="4679280"/>
          </a:xfrm>
          <a:prstGeom prst="rect">
            <a:avLst/>
          </a:prstGeom>
          <a:noFill/>
          <a:ln w="0">
            <a:noFill/>
          </a:ln>
        </p:spPr>
        <p:txBody>
          <a:bodyPr lIns="0" rIns="0" tIns="28440" bIns="0" anchor="t">
            <a:normAutofit lnSpcReduction="9999"/>
          </a:bodyPr>
          <a:p>
            <a:pPr marL="343080" indent="-343080" defTabSz="914400">
              <a:lnSpc>
                <a:spcPct val="93000"/>
              </a:lnSpc>
              <a:spcBef>
                <a:spcPts val="876"/>
              </a:spcBef>
              <a:spcAft>
                <a:spcPts val="587"/>
              </a:spcAft>
              <a:buClr>
                <a:srgbClr val="000000"/>
              </a:buClr>
              <a:buFont typeface="Arial"/>
              <a:buChar char="•"/>
              <a:tabLst>
                <a:tab algn="l" pos="0"/>
              </a:tabLst>
            </a:pPr>
            <a:r>
              <a:rPr b="0" lang="en-GB" sz="2100" strike="noStrike" u="none">
                <a:solidFill>
                  <a:srgbClr val="000000"/>
                </a:solidFill>
                <a:effectLst/>
                <a:uFillTx/>
                <a:latin typeface="Arial"/>
                <a:ea typeface="DejaVu Sans"/>
              </a:rPr>
              <a:t>After the drought comes the rain, and it certainly restarted with a vengeance, all the fields greening up remarkably quickly.</a:t>
            </a:r>
            <a:endParaRPr b="0" lang="en-US" sz="2100" strike="noStrike" u="none">
              <a:solidFill>
                <a:schemeClr val="dk1"/>
              </a:solidFill>
              <a:effectLst/>
              <a:uFillTx/>
              <a:latin typeface="Arial"/>
            </a:endParaRPr>
          </a:p>
          <a:p>
            <a:pPr marL="343080" indent="-343080" defTabSz="914400">
              <a:lnSpc>
                <a:spcPct val="93000"/>
              </a:lnSpc>
              <a:spcBef>
                <a:spcPts val="876"/>
              </a:spcBef>
              <a:spcAft>
                <a:spcPts val="587"/>
              </a:spcAft>
              <a:buClr>
                <a:srgbClr val="000000"/>
              </a:buClr>
              <a:buFont typeface="Arial"/>
              <a:buChar char="•"/>
              <a:tabLst>
                <a:tab algn="l" pos="0"/>
              </a:tabLst>
            </a:pPr>
            <a:r>
              <a:rPr b="0" lang="en-GB" sz="2100" strike="noStrike" u="none">
                <a:solidFill>
                  <a:srgbClr val="000000"/>
                </a:solidFill>
                <a:effectLst/>
                <a:uFillTx/>
                <a:latin typeface="Arial"/>
                <a:ea typeface="DejaVu Sans"/>
              </a:rPr>
              <a:t>MacMillan mighty hike took place again with many hundreds of sponsored walkers raising money for the cancer charity. Unfortunately, many residents were upset by some of the arrangements causing disturbance such as very noisy loudspeakers and severe traffic congestion.</a:t>
            </a:r>
            <a:endParaRPr b="0" lang="en-US" sz="2100" strike="noStrike" u="none">
              <a:solidFill>
                <a:schemeClr val="dk1"/>
              </a:solidFill>
              <a:effectLst/>
              <a:uFillTx/>
              <a:latin typeface="Arial"/>
            </a:endParaRPr>
          </a:p>
          <a:p>
            <a:pPr marL="343080" indent="-343080" defTabSz="914400">
              <a:lnSpc>
                <a:spcPct val="93000"/>
              </a:lnSpc>
              <a:spcBef>
                <a:spcPts val="876"/>
              </a:spcBef>
              <a:spcAft>
                <a:spcPts val="587"/>
              </a:spcAft>
              <a:buClr>
                <a:srgbClr val="000000"/>
              </a:buClr>
              <a:buFont typeface="Arial"/>
              <a:buChar char="•"/>
              <a:tabLst>
                <a:tab algn="l" pos="0"/>
              </a:tabLst>
            </a:pPr>
            <a:r>
              <a:rPr b="0" lang="en-GB" sz="2100" strike="noStrike" u="none">
                <a:solidFill>
                  <a:srgbClr val="000000"/>
                </a:solidFill>
                <a:effectLst/>
                <a:uFillTx/>
                <a:latin typeface="Arial"/>
                <a:ea typeface="DejaVu Sans"/>
              </a:rPr>
              <a:t>Finally, after many years of appeals and upset, the National Park rangers created a properly surfaced and stepped pathway up the field behind Gordale Bridge, to cope with huge numbers of tourists damaging a wide swathe, on their way from Gordale to the top of Malham Cove.</a:t>
            </a:r>
            <a:endParaRPr b="0" lang="en-US" sz="2100" strike="noStrike" u="none">
              <a:solidFill>
                <a:schemeClr val="dk1"/>
              </a:solidFill>
              <a:effectLst/>
              <a:uFillTx/>
              <a:latin typeface="Arial"/>
            </a:endParaRPr>
          </a:p>
          <a:p>
            <a:pPr marL="343080" indent="-343080" defTabSz="914400">
              <a:lnSpc>
                <a:spcPct val="93000"/>
              </a:lnSpc>
              <a:spcBef>
                <a:spcPts val="1551"/>
              </a:spcBef>
              <a:spcAft>
                <a:spcPts val="139"/>
              </a:spcAft>
              <a:buNone/>
              <a:tabLst>
                <a:tab algn="l" pos="0"/>
              </a:tabLst>
            </a:pPr>
            <a:endParaRPr b="0" lang="en-US" sz="2100" strike="noStrike" u="none">
              <a:solidFill>
                <a:schemeClr val="dk1"/>
              </a:solidFill>
              <a:effectLst/>
              <a:uFillTx/>
              <a:latin typeface="Arial"/>
            </a:endParaRPr>
          </a:p>
        </p:txBody>
      </p:sp>
      <p:pic>
        <p:nvPicPr>
          <p:cNvPr id="41" name="Picture 32" descr=""/>
          <p:cNvPicPr/>
          <p:nvPr/>
        </p:nvPicPr>
        <p:blipFill>
          <a:blip r:embed="rId1"/>
          <a:stretch/>
        </p:blipFill>
        <p:spPr>
          <a:xfrm>
            <a:off x="6840000" y="532080"/>
            <a:ext cx="3046680" cy="460584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42" name="Rectangle 1030">
            <a:extLst>
              <a:ext uri="{C183D7F6-B498-43B3-948B-1728B52AA6E4}">
                <adec:decorative xmlns:adec="http://schemas.microsoft.com/office/drawing/2017/decorative" val="1"/>
              </a:ext>
            </a:extLst>
          </p:cNvPr>
          <p:cNvSpPr/>
          <p:nvPr/>
        </p:nvSpPr>
        <p:spPr>
          <a:xfrm>
            <a:off x="0" y="0"/>
            <a:ext cx="10077840" cy="56703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43" name="PlaceHolder 1"/>
          <p:cNvSpPr>
            <a:spLocks noGrp="1"/>
          </p:cNvSpPr>
          <p:nvPr>
            <p:ph type="title"/>
          </p:nvPr>
        </p:nvSpPr>
        <p:spPr>
          <a:xfrm>
            <a:off x="473400" y="197280"/>
            <a:ext cx="9110160" cy="1185840"/>
          </a:xfrm>
          <a:prstGeom prst="rect">
            <a:avLst/>
          </a:prstGeom>
          <a:noFill/>
          <a:ln w="0">
            <a:noFill/>
          </a:ln>
        </p:spPr>
        <p:txBody>
          <a:bodyPr lIns="91440" rIns="91440" tIns="45720" bIns="45720" anchor="b">
            <a:normAutofit/>
          </a:bodyPr>
          <a:p>
            <a:pPr indent="0" defTabSz="914400">
              <a:lnSpc>
                <a:spcPct val="90000"/>
              </a:lnSpc>
              <a:spcAft>
                <a:spcPts val="139"/>
              </a:spcAft>
              <a:buNone/>
              <a:tabLst>
                <a:tab algn="l" pos="0"/>
              </a:tabLst>
            </a:pPr>
            <a:r>
              <a:rPr b="0" lang="en-US" sz="4400" strike="noStrike" u="none">
                <a:solidFill>
                  <a:schemeClr val="dk1"/>
                </a:solidFill>
                <a:effectLst/>
                <a:uFillTx/>
                <a:latin typeface="Arial"/>
                <a:ea typeface="DejaVu Sans"/>
              </a:rPr>
              <a:t>July</a:t>
            </a:r>
            <a:endParaRPr b="0" lang="en-US" sz="4400" strike="noStrike" u="none">
              <a:solidFill>
                <a:schemeClr val="dk1"/>
              </a:solidFill>
              <a:effectLst/>
              <a:uFillTx/>
              <a:latin typeface="Arial"/>
            </a:endParaRPr>
          </a:p>
        </p:txBody>
      </p:sp>
      <p:sp>
        <p:nvSpPr>
          <p:cNvPr id="44" name="sketchy line">
            <a:extLst>
              <a:ext uri="{C183D7F6-B498-43B3-948B-1728B52AA6E4}">
                <adec:decorative xmlns:adec="http://schemas.microsoft.com/office/drawing/2017/decorative" val="1"/>
              </a:ext>
            </a:extLst>
          </p:cNvPr>
          <p:cNvSpPr/>
          <p:nvPr/>
        </p:nvSpPr>
        <p:spPr>
          <a:xfrm>
            <a:off x="473400" y="1390320"/>
            <a:ext cx="9072360" cy="14760"/>
          </a:xfrm>
          <a:custGeom>
            <a:avLst/>
            <a:gdLst>
              <a:gd name="textAreaLeft" fmla="*/ 0 w 9072360"/>
              <a:gd name="textAreaRight" fmla="*/ 9072720 w 9072360"/>
              <a:gd name="textAreaTop" fmla="*/ 0 h 14760"/>
              <a:gd name="textAreaBottom" fmla="*/ 15120 h 14760"/>
              <a:gd name="GluePoint1X" fmla="*/ 0 w 9072562"/>
              <a:gd name="GluePoint1Y" fmla="*/ 0 h 15122"/>
              <a:gd name="GluePoint2X" fmla="*/ 788615 w 9072562"/>
              <a:gd name="GluePoint2Y" fmla="*/ 0 h 15122"/>
              <a:gd name="GluePoint3X" fmla="*/ 1667956 w 9072562"/>
              <a:gd name="GluePoint3Y" fmla="*/ 0 h 15122"/>
              <a:gd name="GluePoint4X" fmla="*/ 2093668 w 9072562"/>
              <a:gd name="GluePoint4Y" fmla="*/ 0 h 15122"/>
              <a:gd name="GluePoint5X" fmla="*/ 2700832 w 9072562"/>
              <a:gd name="GluePoint5Y" fmla="*/ 0 h 15122"/>
              <a:gd name="GluePoint6X" fmla="*/ 3126544 w 9072562"/>
              <a:gd name="GluePoint6Y" fmla="*/ 0 h 15122"/>
              <a:gd name="GluePoint7X" fmla="*/ 3824434 w 9072562"/>
              <a:gd name="GluePoint7Y" fmla="*/ 0 h 15122"/>
              <a:gd name="GluePoint8X" fmla="*/ 4431598 w 9072562"/>
              <a:gd name="GluePoint8Y" fmla="*/ 0 h 15122"/>
              <a:gd name="GluePoint9X" fmla="*/ 5220213 w 9072562"/>
              <a:gd name="GluePoint9Y" fmla="*/ 0 h 15122"/>
              <a:gd name="GluePoint10X" fmla="*/ 6099553 w 9072562"/>
              <a:gd name="GluePoint10Y" fmla="*/ 0 h 15122"/>
              <a:gd name="GluePoint11X" fmla="*/ 6797443 w 9072562"/>
              <a:gd name="GluePoint11Y" fmla="*/ 0 h 15122"/>
              <a:gd name="GluePoint12X" fmla="*/ 7676783 w 9072562"/>
              <a:gd name="GluePoint12Y" fmla="*/ 0 h 15122"/>
              <a:gd name="GluePoint13X" fmla="*/ 8374673 w 9072562"/>
              <a:gd name="GluePoint13Y" fmla="*/ 0 h 15122"/>
              <a:gd name="GluePoint14X" fmla="*/ 9072562 w 9072562"/>
              <a:gd name="GluePoint14Y" fmla="*/ 0 h 15122"/>
              <a:gd name="GluePoint15X" fmla="*/ 9072562 w 9072562"/>
              <a:gd name="GluePoint15Y" fmla="*/ 15122 h 15122"/>
              <a:gd name="GluePoint16X" fmla="*/ 8374673 w 9072562"/>
              <a:gd name="GluePoint16Y" fmla="*/ 15122 h 15122"/>
              <a:gd name="GluePoint17X" fmla="*/ 7858234 w 9072562"/>
              <a:gd name="GluePoint17Y" fmla="*/ 15122 h 15122"/>
              <a:gd name="GluePoint18X" fmla="*/ 7432522 w 9072562"/>
              <a:gd name="GluePoint18Y" fmla="*/ 15122 h 15122"/>
              <a:gd name="GluePoint19X" fmla="*/ 6825358 w 9072562"/>
              <a:gd name="GluePoint19Y" fmla="*/ 15122 h 15122"/>
              <a:gd name="GluePoint20X" fmla="*/ 6127469 w 9072562"/>
              <a:gd name="GluePoint20Y" fmla="*/ 15122 h 15122"/>
              <a:gd name="GluePoint21X" fmla="*/ 5520305 w 9072562"/>
              <a:gd name="GluePoint21Y" fmla="*/ 15122 h 15122"/>
              <a:gd name="GluePoint22X" fmla="*/ 5003867 w 9072562"/>
              <a:gd name="GluePoint22Y" fmla="*/ 15122 h 15122"/>
              <a:gd name="GluePoint23X" fmla="*/ 4124526 w 9072562"/>
              <a:gd name="GluePoint23Y" fmla="*/ 15122 h 15122"/>
              <a:gd name="GluePoint24X" fmla="*/ 3426637 w 9072562"/>
              <a:gd name="GluePoint24Y" fmla="*/ 15122 h 15122"/>
              <a:gd name="GluePoint25X" fmla="*/ 2638022 w 9072562"/>
              <a:gd name="GluePoint25Y" fmla="*/ 15122 h 15122"/>
              <a:gd name="GluePoint26X" fmla="*/ 2212309 w 9072562"/>
              <a:gd name="GluePoint26Y" fmla="*/ 15122 h 15122"/>
              <a:gd name="GluePoint27X" fmla="*/ 1695871 w 9072562"/>
              <a:gd name="GluePoint27Y" fmla="*/ 15122 h 15122"/>
              <a:gd name="GluePoint28X" fmla="*/ 997982 w 9072562"/>
              <a:gd name="GluePoint28Y" fmla="*/ 15122 h 15122"/>
              <a:gd name="GluePoint29X" fmla="*/ 0 w 9072562"/>
              <a:gd name="GluePoint29Y" fmla="*/ 15122 h 15122"/>
              <a:gd name="GluePoint30X" fmla="*/ 0 w 9072562"/>
              <a:gd name="GluePoint30Y" fmla="*/ 0 h 1512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Lst>
            <a:rect l="textAreaLeft" t="textAreaTop" r="textAreaRight" b="textAreaBottom"/>
            <a:pathLst>
              <a:path fill="none" w="9072562" h="15122">
                <a:moveTo>
                  <a:pt x="0" y="0"/>
                </a:moveTo>
                <a:cubicBezTo>
                  <a:pt x="264314" y="-1286"/>
                  <a:pt x="415976" y="33428"/>
                  <a:pt x="788615" y="0"/>
                </a:cubicBezTo>
                <a:cubicBezTo>
                  <a:pt x="1161255" y="-33428"/>
                  <a:pt x="1261420" y="-27895"/>
                  <a:pt x="1667956" y="0"/>
                </a:cubicBezTo>
                <a:cubicBezTo>
                  <a:pt x="2074492" y="27895"/>
                  <a:pt x="1947638" y="-8007"/>
                  <a:pt x="2093668" y="0"/>
                </a:cubicBezTo>
                <a:cubicBezTo>
                  <a:pt x="2239698" y="8007"/>
                  <a:pt x="2456046" y="29259"/>
                  <a:pt x="2700832" y="0"/>
                </a:cubicBezTo>
                <a:cubicBezTo>
                  <a:pt x="2945618" y="-29259"/>
                  <a:pt x="2952109" y="6855"/>
                  <a:pt x="3126544" y="0"/>
                </a:cubicBezTo>
                <a:cubicBezTo>
                  <a:pt x="3300979" y="-6855"/>
                  <a:pt x="3654006" y="11598"/>
                  <a:pt x="3824434" y="0"/>
                </a:cubicBezTo>
                <a:cubicBezTo>
                  <a:pt x="3994862" y="-11598"/>
                  <a:pt x="4263228" y="27283"/>
                  <a:pt x="4431598" y="0"/>
                </a:cubicBezTo>
                <a:cubicBezTo>
                  <a:pt x="4599968" y="-27283"/>
                  <a:pt x="4958356" y="-38498"/>
                  <a:pt x="5220213" y="0"/>
                </a:cubicBezTo>
                <a:cubicBezTo>
                  <a:pt x="5482070" y="38498"/>
                  <a:pt x="5846168" y="-34297"/>
                  <a:pt x="6099553" y="0"/>
                </a:cubicBezTo>
                <a:cubicBezTo>
                  <a:pt x="6352938" y="34297"/>
                  <a:pt x="6483556" y="3290"/>
                  <a:pt x="6797443" y="0"/>
                </a:cubicBezTo>
                <a:cubicBezTo>
                  <a:pt x="7111330" y="-3290"/>
                  <a:pt x="7287839" y="-34765"/>
                  <a:pt x="7676783" y="0"/>
                </a:cubicBezTo>
                <a:cubicBezTo>
                  <a:pt x="8065727" y="34765"/>
                  <a:pt x="8044287" y="22698"/>
                  <a:pt x="8374673" y="0"/>
                </a:cubicBezTo>
                <a:cubicBezTo>
                  <a:pt x="8705059" y="-22698"/>
                  <a:pt x="8893035" y="-12234"/>
                  <a:pt x="9072562" y="0"/>
                </a:cubicBezTo>
                <a:cubicBezTo>
                  <a:pt x="9072238" y="4115"/>
                  <a:pt x="9073291" y="11698"/>
                  <a:pt x="9072562" y="15122"/>
                </a:cubicBezTo>
                <a:cubicBezTo>
                  <a:pt x="8906628" y="3560"/>
                  <a:pt x="8632831" y="47"/>
                  <a:pt x="8374673" y="15122"/>
                </a:cubicBezTo>
                <a:cubicBezTo>
                  <a:pt x="8116515" y="30197"/>
                  <a:pt x="7983570" y="-2779"/>
                  <a:pt x="7858234" y="15122"/>
                </a:cubicBezTo>
                <a:cubicBezTo>
                  <a:pt x="7732898" y="33023"/>
                  <a:pt x="7627609" y="-2048"/>
                  <a:pt x="7432522" y="15122"/>
                </a:cubicBezTo>
                <a:cubicBezTo>
                  <a:pt x="7237435" y="32292"/>
                  <a:pt x="6996608" y="41573"/>
                  <a:pt x="6825358" y="15122"/>
                </a:cubicBezTo>
                <a:cubicBezTo>
                  <a:pt x="6654108" y="-11329"/>
                  <a:pt x="6291485" y="25725"/>
                  <a:pt x="6127469" y="15122"/>
                </a:cubicBezTo>
                <a:cubicBezTo>
                  <a:pt x="5963453" y="4519"/>
                  <a:pt x="5660576" y="19115"/>
                  <a:pt x="5520305" y="15122"/>
                </a:cubicBezTo>
                <a:cubicBezTo>
                  <a:pt x="5380034" y="11129"/>
                  <a:pt x="5155259" y="10796"/>
                  <a:pt x="5003867" y="15122"/>
                </a:cubicBezTo>
                <a:cubicBezTo>
                  <a:pt x="4852475" y="19448"/>
                  <a:pt x="4304127" y="49916"/>
                  <a:pt x="4124526" y="15122"/>
                </a:cubicBezTo>
                <a:cubicBezTo>
                  <a:pt x="3944925" y="-19672"/>
                  <a:pt x="3664900" y="49242"/>
                  <a:pt x="3426637" y="15122"/>
                </a:cubicBezTo>
                <a:cubicBezTo>
                  <a:pt x="3188374" y="-18998"/>
                  <a:pt x="2923518" y="3730"/>
                  <a:pt x="2638022" y="15122"/>
                </a:cubicBezTo>
                <a:cubicBezTo>
                  <a:pt x="2352527" y="26514"/>
                  <a:pt x="2418348" y="-1869"/>
                  <a:pt x="2212309" y="15122"/>
                </a:cubicBezTo>
                <a:cubicBezTo>
                  <a:pt x="2006270" y="32113"/>
                  <a:pt x="1829193" y="3504"/>
                  <a:pt x="1695871" y="15122"/>
                </a:cubicBezTo>
                <a:cubicBezTo>
                  <a:pt x="1562549" y="26740"/>
                  <a:pt x="1146794" y="1912"/>
                  <a:pt x="997982" y="15122"/>
                </a:cubicBezTo>
                <a:cubicBezTo>
                  <a:pt x="849170" y="28332"/>
                  <a:pt x="290218" y="19926"/>
                  <a:pt x="0" y="15122"/>
                </a:cubicBezTo>
                <a:cubicBezTo>
                  <a:pt x="-252" y="8829"/>
                  <a:pt x="10" y="3307"/>
                  <a:pt x="0" y="0"/>
                </a:cubicBezTo>
                <a:close/>
              </a:path>
              <a:path stroke="0" w="9072562" h="15122">
                <a:moveTo>
                  <a:pt x="0" y="0"/>
                </a:moveTo>
                <a:cubicBezTo>
                  <a:pt x="141103" y="656"/>
                  <a:pt x="396651" y="9340"/>
                  <a:pt x="516438" y="0"/>
                </a:cubicBezTo>
                <a:cubicBezTo>
                  <a:pt x="636225" y="-9340"/>
                  <a:pt x="832647" y="-14954"/>
                  <a:pt x="942151" y="0"/>
                </a:cubicBezTo>
                <a:cubicBezTo>
                  <a:pt x="1051655" y="14954"/>
                  <a:pt x="1261749" y="-24393"/>
                  <a:pt x="1458589" y="0"/>
                </a:cubicBezTo>
                <a:cubicBezTo>
                  <a:pt x="1655429" y="24393"/>
                  <a:pt x="1916267" y="-15482"/>
                  <a:pt x="2156478" y="0"/>
                </a:cubicBezTo>
                <a:cubicBezTo>
                  <a:pt x="2396689" y="15482"/>
                  <a:pt x="2633204" y="-10788"/>
                  <a:pt x="2945093" y="0"/>
                </a:cubicBezTo>
                <a:cubicBezTo>
                  <a:pt x="3256982" y="10788"/>
                  <a:pt x="3454162" y="-6792"/>
                  <a:pt x="3824434" y="0"/>
                </a:cubicBezTo>
                <a:cubicBezTo>
                  <a:pt x="4194706" y="6792"/>
                  <a:pt x="4319988" y="376"/>
                  <a:pt x="4703774" y="0"/>
                </a:cubicBezTo>
                <a:cubicBezTo>
                  <a:pt x="5087560" y="-376"/>
                  <a:pt x="5126744" y="-13553"/>
                  <a:pt x="5310938" y="0"/>
                </a:cubicBezTo>
                <a:cubicBezTo>
                  <a:pt x="5495132" y="13553"/>
                  <a:pt x="5842752" y="-26163"/>
                  <a:pt x="6099553" y="0"/>
                </a:cubicBezTo>
                <a:cubicBezTo>
                  <a:pt x="6356354" y="26163"/>
                  <a:pt x="6492618" y="14517"/>
                  <a:pt x="6797443" y="0"/>
                </a:cubicBezTo>
                <a:cubicBezTo>
                  <a:pt x="7102268" y="-14517"/>
                  <a:pt x="7210781" y="-16073"/>
                  <a:pt x="7404606" y="0"/>
                </a:cubicBezTo>
                <a:cubicBezTo>
                  <a:pt x="7598431" y="16073"/>
                  <a:pt x="7888854" y="33570"/>
                  <a:pt x="8193221" y="0"/>
                </a:cubicBezTo>
                <a:cubicBezTo>
                  <a:pt x="8497588" y="-33570"/>
                  <a:pt x="8770347" y="32155"/>
                  <a:pt x="9072562" y="0"/>
                </a:cubicBezTo>
                <a:cubicBezTo>
                  <a:pt x="9071997" y="7301"/>
                  <a:pt x="9072152" y="11748"/>
                  <a:pt x="9072562" y="15122"/>
                </a:cubicBezTo>
                <a:cubicBezTo>
                  <a:pt x="8924393" y="40482"/>
                  <a:pt x="8809853" y="-9205"/>
                  <a:pt x="8556124" y="15122"/>
                </a:cubicBezTo>
                <a:cubicBezTo>
                  <a:pt x="8302395" y="39449"/>
                  <a:pt x="8010112" y="13833"/>
                  <a:pt x="7676783" y="15122"/>
                </a:cubicBezTo>
                <a:cubicBezTo>
                  <a:pt x="7343454" y="16411"/>
                  <a:pt x="7345830" y="14752"/>
                  <a:pt x="7160345" y="15122"/>
                </a:cubicBezTo>
                <a:cubicBezTo>
                  <a:pt x="6974860" y="15492"/>
                  <a:pt x="6678294" y="-18650"/>
                  <a:pt x="6371730" y="15122"/>
                </a:cubicBezTo>
                <a:cubicBezTo>
                  <a:pt x="6065166" y="48894"/>
                  <a:pt x="6037836" y="7165"/>
                  <a:pt x="5946018" y="15122"/>
                </a:cubicBezTo>
                <a:cubicBezTo>
                  <a:pt x="5854200" y="23079"/>
                  <a:pt x="5590883" y="15479"/>
                  <a:pt x="5248128" y="15122"/>
                </a:cubicBezTo>
                <a:cubicBezTo>
                  <a:pt x="4905373" y="14766"/>
                  <a:pt x="4844420" y="13075"/>
                  <a:pt x="4731690" y="15122"/>
                </a:cubicBezTo>
                <a:cubicBezTo>
                  <a:pt x="4618960" y="17169"/>
                  <a:pt x="4234374" y="35964"/>
                  <a:pt x="3852349" y="15122"/>
                </a:cubicBezTo>
                <a:cubicBezTo>
                  <a:pt x="3470324" y="-5720"/>
                  <a:pt x="3634376" y="22003"/>
                  <a:pt x="3426637" y="15122"/>
                </a:cubicBezTo>
                <a:cubicBezTo>
                  <a:pt x="3218898" y="8241"/>
                  <a:pt x="2920558" y="-6355"/>
                  <a:pt x="2728747" y="15122"/>
                </a:cubicBezTo>
                <a:cubicBezTo>
                  <a:pt x="2536936" y="36599"/>
                  <a:pt x="2513466" y="24102"/>
                  <a:pt x="2303035" y="15122"/>
                </a:cubicBezTo>
                <a:cubicBezTo>
                  <a:pt x="2092604" y="6142"/>
                  <a:pt x="1962710" y="9357"/>
                  <a:pt x="1786597" y="15122"/>
                </a:cubicBezTo>
                <a:cubicBezTo>
                  <a:pt x="1610484" y="20887"/>
                  <a:pt x="1193979" y="-7803"/>
                  <a:pt x="997982" y="15122"/>
                </a:cubicBezTo>
                <a:cubicBezTo>
                  <a:pt x="801985" y="38047"/>
                  <a:pt x="399706" y="43803"/>
                  <a:pt x="0" y="15122"/>
                </a:cubicBezTo>
                <a:cubicBezTo>
                  <a:pt x="215" y="8548"/>
                  <a:pt x="-421" y="4752"/>
                  <a:pt x="0" y="0"/>
                </a:cubicBezTo>
                <a:close/>
              </a:path>
            </a:pathLst>
          </a:custGeom>
          <a:solidFill>
            <a:schemeClr val="accent2">
              <a:alpha val="75000"/>
            </a:schemeClr>
          </a:solidFill>
          <a:ln cap="rnd" w="44450">
            <a:solidFill>
              <a:schemeClr val="accent2">
                <a:alpha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29880" bIns="-2988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45" name="PlaceHolder 2"/>
          <p:cNvSpPr>
            <a:spLocks noGrp="1"/>
          </p:cNvSpPr>
          <p:nvPr>
            <p:ph/>
          </p:nvPr>
        </p:nvSpPr>
        <p:spPr>
          <a:xfrm>
            <a:off x="473400" y="1712520"/>
            <a:ext cx="5550480" cy="3405600"/>
          </a:xfrm>
          <a:prstGeom prst="rect">
            <a:avLst/>
          </a:prstGeom>
          <a:noFill/>
          <a:ln w="0">
            <a:noFill/>
          </a:ln>
        </p:spPr>
        <p:txBody>
          <a:bodyPr lIns="91440" rIns="91440" tIns="45720" bIns="45720" anchor="t">
            <a:noAutofit/>
          </a:bodyPr>
          <a:p>
            <a:pPr marL="343080" indent="-228600" defTabSz="914400">
              <a:lnSpc>
                <a:spcPct val="100000"/>
              </a:lnSpc>
              <a:spcBef>
                <a:spcPts val="1551"/>
              </a:spcBef>
              <a:spcAft>
                <a:spcPts val="139"/>
              </a:spcAft>
              <a:buClr>
                <a:srgbClr val="000000"/>
              </a:buClr>
              <a:buFont typeface="Arial"/>
              <a:buChar char="•"/>
              <a:tabLst>
                <a:tab algn="l" pos="0"/>
              </a:tabLst>
            </a:pPr>
            <a:r>
              <a:rPr b="0" lang="en-US" sz="2000" strike="noStrike" u="none">
                <a:solidFill>
                  <a:schemeClr val="dk1"/>
                </a:solidFill>
                <a:effectLst/>
                <a:uFillTx/>
                <a:latin typeface="Arial"/>
                <a:ea typeface="DejaVu Sans"/>
              </a:rPr>
              <a:t>The Malhamdale Community Group put up marquees on Peel’s field behind the village hall to again run the Opera in the Croft event with Nichola Mills singing popular operatic excerpts in the afternoon and a pop covers band playing through the evening. This was very well attended despite heavy rain, with everyone sharing food and drink. </a:t>
            </a:r>
            <a:endParaRPr b="0" lang="en-US" sz="2000" strike="noStrike" u="none">
              <a:solidFill>
                <a:schemeClr val="dk1"/>
              </a:solidFill>
              <a:effectLst/>
              <a:uFillTx/>
              <a:latin typeface="Arial"/>
            </a:endParaRPr>
          </a:p>
          <a:p>
            <a:pPr marL="343080" indent="-228600" defTabSz="914400">
              <a:lnSpc>
                <a:spcPct val="100000"/>
              </a:lnSpc>
              <a:spcBef>
                <a:spcPts val="1551"/>
              </a:spcBef>
              <a:spcAft>
                <a:spcPts val="139"/>
              </a:spcAft>
              <a:buClr>
                <a:srgbClr val="000000"/>
              </a:buClr>
              <a:buFont typeface="Arial"/>
              <a:buChar char="•"/>
              <a:tabLst>
                <a:tab algn="l" pos="0"/>
              </a:tabLst>
            </a:pPr>
            <a:r>
              <a:rPr b="0" lang="en-US" sz="2000" strike="noStrike" u="none">
                <a:solidFill>
                  <a:schemeClr val="dk1"/>
                </a:solidFill>
                <a:effectLst/>
                <a:uFillTx/>
                <a:latin typeface="Arial"/>
                <a:ea typeface="DejaVu Sans"/>
              </a:rPr>
              <a:t>The Alzheimer's Society  ran a large sponsored walk event from the village for the first time, with no significant disturbance to village life.</a:t>
            </a:r>
            <a:endParaRPr b="0" lang="en-US" sz="2000" strike="noStrike" u="none">
              <a:solidFill>
                <a:schemeClr val="dk1"/>
              </a:solidFill>
              <a:effectLst/>
              <a:uFillTx/>
              <a:latin typeface="Arial"/>
            </a:endParaRPr>
          </a:p>
        </p:txBody>
      </p:sp>
      <p:pic>
        <p:nvPicPr>
          <p:cNvPr id="46" name="Picture 2" descr="Nicola Mills Opera for the People ..."/>
          <p:cNvPicPr/>
          <p:nvPr/>
        </p:nvPicPr>
        <p:blipFill>
          <a:blip r:embed="rId1"/>
          <a:srcRect l="8169" t="0" r="36763" b="0"/>
          <a:stretch/>
        </p:blipFill>
        <p:spPr>
          <a:xfrm>
            <a:off x="6346440" y="1731240"/>
            <a:ext cx="3258360" cy="33868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47" name="Rectangle 14">
            <a:extLst>
              <a:ext uri="{C183D7F6-B498-43B3-948B-1728B52AA6E4}">
                <adec:decorative xmlns:adec="http://schemas.microsoft.com/office/drawing/2017/decorative" val="1"/>
              </a:ext>
            </a:extLst>
          </p:cNvPr>
          <p:cNvSpPr/>
          <p:nvPr/>
        </p:nvSpPr>
        <p:spPr>
          <a:xfrm>
            <a:off x="0" y="0"/>
            <a:ext cx="10077840" cy="56703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48" name="PlaceHolder 1"/>
          <p:cNvSpPr>
            <a:spLocks noGrp="1"/>
          </p:cNvSpPr>
          <p:nvPr>
            <p:ph type="title"/>
          </p:nvPr>
        </p:nvSpPr>
        <p:spPr>
          <a:xfrm>
            <a:off x="473400" y="197280"/>
            <a:ext cx="9110160" cy="1185840"/>
          </a:xfrm>
          <a:prstGeom prst="rect">
            <a:avLst/>
          </a:prstGeom>
          <a:noFill/>
          <a:ln w="0">
            <a:noFill/>
          </a:ln>
        </p:spPr>
        <p:txBody>
          <a:bodyPr lIns="91440" rIns="91440" tIns="45720" bIns="45720" anchor="b">
            <a:normAutofit/>
          </a:bodyPr>
          <a:p>
            <a:pPr indent="0" defTabSz="914400">
              <a:lnSpc>
                <a:spcPct val="90000"/>
              </a:lnSpc>
              <a:buNone/>
            </a:pPr>
            <a:r>
              <a:rPr b="0" lang="en-US" sz="4400" strike="noStrike" u="none">
                <a:solidFill>
                  <a:schemeClr val="dk1"/>
                </a:solidFill>
                <a:effectLst/>
                <a:uFillTx/>
                <a:latin typeface="Arial"/>
                <a:ea typeface="DejaVu Sans"/>
              </a:rPr>
              <a:t>July continued</a:t>
            </a:r>
            <a:endParaRPr b="0" lang="en-US" sz="4400" strike="noStrike" u="none">
              <a:solidFill>
                <a:schemeClr val="dk1"/>
              </a:solidFill>
              <a:effectLst/>
              <a:uFillTx/>
              <a:latin typeface="Arial"/>
            </a:endParaRPr>
          </a:p>
        </p:txBody>
      </p:sp>
      <p:sp>
        <p:nvSpPr>
          <p:cNvPr id="49" name="sketchy line">
            <a:extLst>
              <a:ext uri="{C183D7F6-B498-43B3-948B-1728B52AA6E4}">
                <adec:decorative xmlns:adec="http://schemas.microsoft.com/office/drawing/2017/decorative" val="1"/>
              </a:ext>
            </a:extLst>
          </p:cNvPr>
          <p:cNvSpPr/>
          <p:nvPr/>
        </p:nvSpPr>
        <p:spPr>
          <a:xfrm>
            <a:off x="473400" y="1390320"/>
            <a:ext cx="9072360" cy="14760"/>
          </a:xfrm>
          <a:custGeom>
            <a:avLst/>
            <a:gdLst>
              <a:gd name="textAreaLeft" fmla="*/ 0 w 9072360"/>
              <a:gd name="textAreaRight" fmla="*/ 9072720 w 9072360"/>
              <a:gd name="textAreaTop" fmla="*/ 0 h 14760"/>
              <a:gd name="textAreaBottom" fmla="*/ 15120 h 14760"/>
              <a:gd name="GluePoint1X" fmla="*/ 0 w 9072562"/>
              <a:gd name="GluePoint1Y" fmla="*/ 0 h 15122"/>
              <a:gd name="GluePoint2X" fmla="*/ 788615 w 9072562"/>
              <a:gd name="GluePoint2Y" fmla="*/ 0 h 15122"/>
              <a:gd name="GluePoint3X" fmla="*/ 1667956 w 9072562"/>
              <a:gd name="GluePoint3Y" fmla="*/ 0 h 15122"/>
              <a:gd name="GluePoint4X" fmla="*/ 2093668 w 9072562"/>
              <a:gd name="GluePoint4Y" fmla="*/ 0 h 15122"/>
              <a:gd name="GluePoint5X" fmla="*/ 2700832 w 9072562"/>
              <a:gd name="GluePoint5Y" fmla="*/ 0 h 15122"/>
              <a:gd name="GluePoint6X" fmla="*/ 3126544 w 9072562"/>
              <a:gd name="GluePoint6Y" fmla="*/ 0 h 15122"/>
              <a:gd name="GluePoint7X" fmla="*/ 3824434 w 9072562"/>
              <a:gd name="GluePoint7Y" fmla="*/ 0 h 15122"/>
              <a:gd name="GluePoint8X" fmla="*/ 4431598 w 9072562"/>
              <a:gd name="GluePoint8Y" fmla="*/ 0 h 15122"/>
              <a:gd name="GluePoint9X" fmla="*/ 5220213 w 9072562"/>
              <a:gd name="GluePoint9Y" fmla="*/ 0 h 15122"/>
              <a:gd name="GluePoint10X" fmla="*/ 6099553 w 9072562"/>
              <a:gd name="GluePoint10Y" fmla="*/ 0 h 15122"/>
              <a:gd name="GluePoint11X" fmla="*/ 6797443 w 9072562"/>
              <a:gd name="GluePoint11Y" fmla="*/ 0 h 15122"/>
              <a:gd name="GluePoint12X" fmla="*/ 7676783 w 9072562"/>
              <a:gd name="GluePoint12Y" fmla="*/ 0 h 15122"/>
              <a:gd name="GluePoint13X" fmla="*/ 8374673 w 9072562"/>
              <a:gd name="GluePoint13Y" fmla="*/ 0 h 15122"/>
              <a:gd name="GluePoint14X" fmla="*/ 9072562 w 9072562"/>
              <a:gd name="GluePoint14Y" fmla="*/ 0 h 15122"/>
              <a:gd name="GluePoint15X" fmla="*/ 9072562 w 9072562"/>
              <a:gd name="GluePoint15Y" fmla="*/ 15122 h 15122"/>
              <a:gd name="GluePoint16X" fmla="*/ 8374673 w 9072562"/>
              <a:gd name="GluePoint16Y" fmla="*/ 15122 h 15122"/>
              <a:gd name="GluePoint17X" fmla="*/ 7858234 w 9072562"/>
              <a:gd name="GluePoint17Y" fmla="*/ 15122 h 15122"/>
              <a:gd name="GluePoint18X" fmla="*/ 7432522 w 9072562"/>
              <a:gd name="GluePoint18Y" fmla="*/ 15122 h 15122"/>
              <a:gd name="GluePoint19X" fmla="*/ 6825358 w 9072562"/>
              <a:gd name="GluePoint19Y" fmla="*/ 15122 h 15122"/>
              <a:gd name="GluePoint20X" fmla="*/ 6127469 w 9072562"/>
              <a:gd name="GluePoint20Y" fmla="*/ 15122 h 15122"/>
              <a:gd name="GluePoint21X" fmla="*/ 5520305 w 9072562"/>
              <a:gd name="GluePoint21Y" fmla="*/ 15122 h 15122"/>
              <a:gd name="GluePoint22X" fmla="*/ 5003867 w 9072562"/>
              <a:gd name="GluePoint22Y" fmla="*/ 15122 h 15122"/>
              <a:gd name="GluePoint23X" fmla="*/ 4124526 w 9072562"/>
              <a:gd name="GluePoint23Y" fmla="*/ 15122 h 15122"/>
              <a:gd name="GluePoint24X" fmla="*/ 3426637 w 9072562"/>
              <a:gd name="GluePoint24Y" fmla="*/ 15122 h 15122"/>
              <a:gd name="GluePoint25X" fmla="*/ 2638022 w 9072562"/>
              <a:gd name="GluePoint25Y" fmla="*/ 15122 h 15122"/>
              <a:gd name="GluePoint26X" fmla="*/ 2212309 w 9072562"/>
              <a:gd name="GluePoint26Y" fmla="*/ 15122 h 15122"/>
              <a:gd name="GluePoint27X" fmla="*/ 1695871 w 9072562"/>
              <a:gd name="GluePoint27Y" fmla="*/ 15122 h 15122"/>
              <a:gd name="GluePoint28X" fmla="*/ 997982 w 9072562"/>
              <a:gd name="GluePoint28Y" fmla="*/ 15122 h 15122"/>
              <a:gd name="GluePoint29X" fmla="*/ 0 w 9072562"/>
              <a:gd name="GluePoint29Y" fmla="*/ 15122 h 15122"/>
              <a:gd name="GluePoint30X" fmla="*/ 0 w 9072562"/>
              <a:gd name="GluePoint30Y" fmla="*/ 0 h 1512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Lst>
            <a:rect l="textAreaLeft" t="textAreaTop" r="textAreaRight" b="textAreaBottom"/>
            <a:pathLst>
              <a:path fill="none" w="9072562" h="15122">
                <a:moveTo>
                  <a:pt x="0" y="0"/>
                </a:moveTo>
                <a:cubicBezTo>
                  <a:pt x="264314" y="-1286"/>
                  <a:pt x="415976" y="33428"/>
                  <a:pt x="788615" y="0"/>
                </a:cubicBezTo>
                <a:cubicBezTo>
                  <a:pt x="1161255" y="-33428"/>
                  <a:pt x="1261420" y="-27895"/>
                  <a:pt x="1667956" y="0"/>
                </a:cubicBezTo>
                <a:cubicBezTo>
                  <a:pt x="2074492" y="27895"/>
                  <a:pt x="1947638" y="-8007"/>
                  <a:pt x="2093668" y="0"/>
                </a:cubicBezTo>
                <a:cubicBezTo>
                  <a:pt x="2239698" y="8007"/>
                  <a:pt x="2456046" y="29259"/>
                  <a:pt x="2700832" y="0"/>
                </a:cubicBezTo>
                <a:cubicBezTo>
                  <a:pt x="2945618" y="-29259"/>
                  <a:pt x="2952109" y="6855"/>
                  <a:pt x="3126544" y="0"/>
                </a:cubicBezTo>
                <a:cubicBezTo>
                  <a:pt x="3300979" y="-6855"/>
                  <a:pt x="3654006" y="11598"/>
                  <a:pt x="3824434" y="0"/>
                </a:cubicBezTo>
                <a:cubicBezTo>
                  <a:pt x="3994862" y="-11598"/>
                  <a:pt x="4263228" y="27283"/>
                  <a:pt x="4431598" y="0"/>
                </a:cubicBezTo>
                <a:cubicBezTo>
                  <a:pt x="4599968" y="-27283"/>
                  <a:pt x="4958356" y="-38498"/>
                  <a:pt x="5220213" y="0"/>
                </a:cubicBezTo>
                <a:cubicBezTo>
                  <a:pt x="5482070" y="38498"/>
                  <a:pt x="5846168" y="-34297"/>
                  <a:pt x="6099553" y="0"/>
                </a:cubicBezTo>
                <a:cubicBezTo>
                  <a:pt x="6352938" y="34297"/>
                  <a:pt x="6483556" y="3290"/>
                  <a:pt x="6797443" y="0"/>
                </a:cubicBezTo>
                <a:cubicBezTo>
                  <a:pt x="7111330" y="-3290"/>
                  <a:pt x="7287839" y="-34765"/>
                  <a:pt x="7676783" y="0"/>
                </a:cubicBezTo>
                <a:cubicBezTo>
                  <a:pt x="8065727" y="34765"/>
                  <a:pt x="8044287" y="22698"/>
                  <a:pt x="8374673" y="0"/>
                </a:cubicBezTo>
                <a:cubicBezTo>
                  <a:pt x="8705059" y="-22698"/>
                  <a:pt x="8893035" y="-12234"/>
                  <a:pt x="9072562" y="0"/>
                </a:cubicBezTo>
                <a:cubicBezTo>
                  <a:pt x="9072238" y="4115"/>
                  <a:pt x="9073291" y="11698"/>
                  <a:pt x="9072562" y="15122"/>
                </a:cubicBezTo>
                <a:cubicBezTo>
                  <a:pt x="8906628" y="3560"/>
                  <a:pt x="8632831" y="47"/>
                  <a:pt x="8374673" y="15122"/>
                </a:cubicBezTo>
                <a:cubicBezTo>
                  <a:pt x="8116515" y="30197"/>
                  <a:pt x="7983570" y="-2779"/>
                  <a:pt x="7858234" y="15122"/>
                </a:cubicBezTo>
                <a:cubicBezTo>
                  <a:pt x="7732898" y="33023"/>
                  <a:pt x="7627609" y="-2048"/>
                  <a:pt x="7432522" y="15122"/>
                </a:cubicBezTo>
                <a:cubicBezTo>
                  <a:pt x="7237435" y="32292"/>
                  <a:pt x="6996608" y="41573"/>
                  <a:pt x="6825358" y="15122"/>
                </a:cubicBezTo>
                <a:cubicBezTo>
                  <a:pt x="6654108" y="-11329"/>
                  <a:pt x="6291485" y="25725"/>
                  <a:pt x="6127469" y="15122"/>
                </a:cubicBezTo>
                <a:cubicBezTo>
                  <a:pt x="5963453" y="4519"/>
                  <a:pt x="5660576" y="19115"/>
                  <a:pt x="5520305" y="15122"/>
                </a:cubicBezTo>
                <a:cubicBezTo>
                  <a:pt x="5380034" y="11129"/>
                  <a:pt x="5155259" y="10796"/>
                  <a:pt x="5003867" y="15122"/>
                </a:cubicBezTo>
                <a:cubicBezTo>
                  <a:pt x="4852475" y="19448"/>
                  <a:pt x="4304127" y="49916"/>
                  <a:pt x="4124526" y="15122"/>
                </a:cubicBezTo>
                <a:cubicBezTo>
                  <a:pt x="3944925" y="-19672"/>
                  <a:pt x="3664900" y="49242"/>
                  <a:pt x="3426637" y="15122"/>
                </a:cubicBezTo>
                <a:cubicBezTo>
                  <a:pt x="3188374" y="-18998"/>
                  <a:pt x="2923518" y="3730"/>
                  <a:pt x="2638022" y="15122"/>
                </a:cubicBezTo>
                <a:cubicBezTo>
                  <a:pt x="2352527" y="26514"/>
                  <a:pt x="2418348" y="-1869"/>
                  <a:pt x="2212309" y="15122"/>
                </a:cubicBezTo>
                <a:cubicBezTo>
                  <a:pt x="2006270" y="32113"/>
                  <a:pt x="1829193" y="3504"/>
                  <a:pt x="1695871" y="15122"/>
                </a:cubicBezTo>
                <a:cubicBezTo>
                  <a:pt x="1562549" y="26740"/>
                  <a:pt x="1146794" y="1912"/>
                  <a:pt x="997982" y="15122"/>
                </a:cubicBezTo>
                <a:cubicBezTo>
                  <a:pt x="849170" y="28332"/>
                  <a:pt x="290218" y="19926"/>
                  <a:pt x="0" y="15122"/>
                </a:cubicBezTo>
                <a:cubicBezTo>
                  <a:pt x="-252" y="8829"/>
                  <a:pt x="10" y="3307"/>
                  <a:pt x="0" y="0"/>
                </a:cubicBezTo>
                <a:close/>
              </a:path>
              <a:path stroke="0" w="9072562" h="15122">
                <a:moveTo>
                  <a:pt x="0" y="0"/>
                </a:moveTo>
                <a:cubicBezTo>
                  <a:pt x="141103" y="656"/>
                  <a:pt x="396651" y="9340"/>
                  <a:pt x="516438" y="0"/>
                </a:cubicBezTo>
                <a:cubicBezTo>
                  <a:pt x="636225" y="-9340"/>
                  <a:pt x="832647" y="-14954"/>
                  <a:pt x="942151" y="0"/>
                </a:cubicBezTo>
                <a:cubicBezTo>
                  <a:pt x="1051655" y="14954"/>
                  <a:pt x="1261749" y="-24393"/>
                  <a:pt x="1458589" y="0"/>
                </a:cubicBezTo>
                <a:cubicBezTo>
                  <a:pt x="1655429" y="24393"/>
                  <a:pt x="1916267" y="-15482"/>
                  <a:pt x="2156478" y="0"/>
                </a:cubicBezTo>
                <a:cubicBezTo>
                  <a:pt x="2396689" y="15482"/>
                  <a:pt x="2633204" y="-10788"/>
                  <a:pt x="2945093" y="0"/>
                </a:cubicBezTo>
                <a:cubicBezTo>
                  <a:pt x="3256982" y="10788"/>
                  <a:pt x="3454162" y="-6792"/>
                  <a:pt x="3824434" y="0"/>
                </a:cubicBezTo>
                <a:cubicBezTo>
                  <a:pt x="4194706" y="6792"/>
                  <a:pt x="4319988" y="376"/>
                  <a:pt x="4703774" y="0"/>
                </a:cubicBezTo>
                <a:cubicBezTo>
                  <a:pt x="5087560" y="-376"/>
                  <a:pt x="5126744" y="-13553"/>
                  <a:pt x="5310938" y="0"/>
                </a:cubicBezTo>
                <a:cubicBezTo>
                  <a:pt x="5495132" y="13553"/>
                  <a:pt x="5842752" y="-26163"/>
                  <a:pt x="6099553" y="0"/>
                </a:cubicBezTo>
                <a:cubicBezTo>
                  <a:pt x="6356354" y="26163"/>
                  <a:pt x="6492618" y="14517"/>
                  <a:pt x="6797443" y="0"/>
                </a:cubicBezTo>
                <a:cubicBezTo>
                  <a:pt x="7102268" y="-14517"/>
                  <a:pt x="7210781" y="-16073"/>
                  <a:pt x="7404606" y="0"/>
                </a:cubicBezTo>
                <a:cubicBezTo>
                  <a:pt x="7598431" y="16073"/>
                  <a:pt x="7888854" y="33570"/>
                  <a:pt x="8193221" y="0"/>
                </a:cubicBezTo>
                <a:cubicBezTo>
                  <a:pt x="8497588" y="-33570"/>
                  <a:pt x="8770347" y="32155"/>
                  <a:pt x="9072562" y="0"/>
                </a:cubicBezTo>
                <a:cubicBezTo>
                  <a:pt x="9071997" y="7301"/>
                  <a:pt x="9072152" y="11748"/>
                  <a:pt x="9072562" y="15122"/>
                </a:cubicBezTo>
                <a:cubicBezTo>
                  <a:pt x="8924393" y="40482"/>
                  <a:pt x="8809853" y="-9205"/>
                  <a:pt x="8556124" y="15122"/>
                </a:cubicBezTo>
                <a:cubicBezTo>
                  <a:pt x="8302395" y="39449"/>
                  <a:pt x="8010112" y="13833"/>
                  <a:pt x="7676783" y="15122"/>
                </a:cubicBezTo>
                <a:cubicBezTo>
                  <a:pt x="7343454" y="16411"/>
                  <a:pt x="7345830" y="14752"/>
                  <a:pt x="7160345" y="15122"/>
                </a:cubicBezTo>
                <a:cubicBezTo>
                  <a:pt x="6974860" y="15492"/>
                  <a:pt x="6678294" y="-18650"/>
                  <a:pt x="6371730" y="15122"/>
                </a:cubicBezTo>
                <a:cubicBezTo>
                  <a:pt x="6065166" y="48894"/>
                  <a:pt x="6037836" y="7165"/>
                  <a:pt x="5946018" y="15122"/>
                </a:cubicBezTo>
                <a:cubicBezTo>
                  <a:pt x="5854200" y="23079"/>
                  <a:pt x="5590883" y="15479"/>
                  <a:pt x="5248128" y="15122"/>
                </a:cubicBezTo>
                <a:cubicBezTo>
                  <a:pt x="4905373" y="14766"/>
                  <a:pt x="4844420" y="13075"/>
                  <a:pt x="4731690" y="15122"/>
                </a:cubicBezTo>
                <a:cubicBezTo>
                  <a:pt x="4618960" y="17169"/>
                  <a:pt x="4234374" y="35964"/>
                  <a:pt x="3852349" y="15122"/>
                </a:cubicBezTo>
                <a:cubicBezTo>
                  <a:pt x="3470324" y="-5720"/>
                  <a:pt x="3634376" y="22003"/>
                  <a:pt x="3426637" y="15122"/>
                </a:cubicBezTo>
                <a:cubicBezTo>
                  <a:pt x="3218898" y="8241"/>
                  <a:pt x="2920558" y="-6355"/>
                  <a:pt x="2728747" y="15122"/>
                </a:cubicBezTo>
                <a:cubicBezTo>
                  <a:pt x="2536936" y="36599"/>
                  <a:pt x="2513466" y="24102"/>
                  <a:pt x="2303035" y="15122"/>
                </a:cubicBezTo>
                <a:cubicBezTo>
                  <a:pt x="2092604" y="6142"/>
                  <a:pt x="1962710" y="9357"/>
                  <a:pt x="1786597" y="15122"/>
                </a:cubicBezTo>
                <a:cubicBezTo>
                  <a:pt x="1610484" y="20887"/>
                  <a:pt x="1193979" y="-7803"/>
                  <a:pt x="997982" y="15122"/>
                </a:cubicBezTo>
                <a:cubicBezTo>
                  <a:pt x="801985" y="38047"/>
                  <a:pt x="399706" y="43803"/>
                  <a:pt x="0" y="15122"/>
                </a:cubicBezTo>
                <a:cubicBezTo>
                  <a:pt x="215" y="8548"/>
                  <a:pt x="-421" y="4752"/>
                  <a:pt x="0" y="0"/>
                </a:cubicBezTo>
                <a:close/>
              </a:path>
            </a:pathLst>
          </a:custGeom>
          <a:solidFill>
            <a:schemeClr val="accent2">
              <a:alpha val="75000"/>
            </a:schemeClr>
          </a:solidFill>
          <a:ln cap="rnd" w="44450">
            <a:solidFill>
              <a:schemeClr val="accent2">
                <a:alpha val="75000"/>
              </a:schemeClr>
            </a:solidFill>
            <a:round/>
          </a:ln>
        </p:spPr>
        <p:style>
          <a:lnRef idx="2">
            <a:schemeClr val="accent1">
              <a:shade val="50000"/>
            </a:schemeClr>
          </a:lnRef>
          <a:fillRef idx="1">
            <a:schemeClr val="accent1"/>
          </a:fillRef>
          <a:effectRef idx="0">
            <a:schemeClr val="accent1"/>
          </a:effectRef>
          <a:fontRef idx="minor"/>
        </p:style>
        <p:txBody>
          <a:bodyPr lIns="90000" rIns="90000" tIns="-29880" bIns="-2988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50" name="PlaceHolder 2"/>
          <p:cNvSpPr>
            <a:spLocks noGrp="1"/>
          </p:cNvSpPr>
          <p:nvPr>
            <p:ph/>
          </p:nvPr>
        </p:nvSpPr>
        <p:spPr>
          <a:xfrm>
            <a:off x="473400" y="1712520"/>
            <a:ext cx="5550480" cy="3405600"/>
          </a:xfrm>
          <a:prstGeom prst="rect">
            <a:avLst/>
          </a:prstGeom>
          <a:noFill/>
          <a:ln w="0">
            <a:noFill/>
          </a:ln>
        </p:spPr>
        <p:txBody>
          <a:bodyPr lIns="91440" rIns="91440" tIns="45720" bIns="45720" anchor="t">
            <a:normAutofit/>
          </a:bodyPr>
          <a:p>
            <a:pPr marL="228600" indent="-228600" defTabSz="914400">
              <a:lnSpc>
                <a:spcPct val="90000"/>
              </a:lnSpc>
              <a:spcBef>
                <a:spcPts val="1001"/>
              </a:spcBef>
              <a:spcAft>
                <a:spcPts val="601"/>
              </a:spcAft>
              <a:buClr>
                <a:srgbClr val="000000"/>
              </a:buClr>
              <a:buFont typeface="Arial"/>
              <a:buChar char="•"/>
            </a:pPr>
            <a:r>
              <a:rPr b="0" lang="en-US" sz="1800" strike="noStrike" u="none">
                <a:solidFill>
                  <a:schemeClr val="dk1"/>
                </a:solidFill>
                <a:effectLst/>
                <a:uFillTx/>
                <a:latin typeface="Arial"/>
                <a:ea typeface="DejaVu Sans"/>
              </a:rPr>
              <a:t>Residents were appalled to find out the scale of untreated sewage overflows into Malham Beck from Malham sewage works; Yorkshire Water releasing a figure of 112 overflows in 2023, nearly twice the previous year’s figure.</a:t>
            </a:r>
            <a:endParaRPr b="0" lang="en-US" sz="1800" strike="noStrike" u="none">
              <a:solidFill>
                <a:schemeClr val="dk1"/>
              </a:solidFill>
              <a:effectLst/>
              <a:uFillTx/>
              <a:latin typeface="Arial"/>
            </a:endParaRPr>
          </a:p>
          <a:p>
            <a:pPr indent="0" defTabSz="914400">
              <a:lnSpc>
                <a:spcPct val="90000"/>
              </a:lnSpc>
              <a:spcBef>
                <a:spcPts val="1001"/>
              </a:spcBef>
              <a:spcAft>
                <a:spcPts val="601"/>
              </a:spcAft>
              <a:buNone/>
            </a:pPr>
            <a:endParaRPr b="0" lang="en-US" sz="1800" strike="noStrike" u="none">
              <a:solidFill>
                <a:schemeClr val="dk1"/>
              </a:solidFill>
              <a:effectLst/>
              <a:uFillTx/>
              <a:latin typeface="Arial"/>
            </a:endParaRPr>
          </a:p>
          <a:p>
            <a:pPr marL="228600" indent="-228600" defTabSz="914400">
              <a:lnSpc>
                <a:spcPct val="90000"/>
              </a:lnSpc>
              <a:spcBef>
                <a:spcPts val="1001"/>
              </a:spcBef>
              <a:spcAft>
                <a:spcPts val="601"/>
              </a:spcAft>
              <a:buClr>
                <a:srgbClr val="000000"/>
              </a:buClr>
              <a:buFont typeface="Arial"/>
              <a:buChar char="•"/>
            </a:pPr>
            <a:r>
              <a:rPr b="0" lang="en-US" sz="1800" strike="noStrike" u="none">
                <a:solidFill>
                  <a:schemeClr val="dk1"/>
                </a:solidFill>
                <a:effectLst/>
                <a:uFillTx/>
                <a:latin typeface="Arial"/>
                <a:ea typeface="DejaVu Sans"/>
              </a:rPr>
              <a:t>Pipe burst Finkle Street water gushing out of the road day and night waiting for Yorkshire Water – hosepipe ban in place, which continued until December.</a:t>
            </a:r>
            <a:endParaRPr b="0" lang="en-US" sz="1800" strike="noStrike" u="none">
              <a:solidFill>
                <a:schemeClr val="dk1"/>
              </a:solidFill>
              <a:effectLst/>
              <a:uFillTx/>
              <a:latin typeface="Arial"/>
            </a:endParaRPr>
          </a:p>
          <a:p>
            <a:pPr indent="0" defTabSz="914400">
              <a:lnSpc>
                <a:spcPct val="90000"/>
              </a:lnSpc>
              <a:spcBef>
                <a:spcPts val="1001"/>
              </a:spcBef>
              <a:spcAft>
                <a:spcPts val="601"/>
              </a:spcAft>
              <a:buNone/>
            </a:pPr>
            <a:endParaRPr b="0" lang="en-US" sz="1800" strike="noStrike" u="none">
              <a:solidFill>
                <a:schemeClr val="dk1"/>
              </a:solidFill>
              <a:effectLst/>
              <a:uFillTx/>
              <a:latin typeface="Arial"/>
            </a:endParaRPr>
          </a:p>
        </p:txBody>
      </p:sp>
      <p:pic>
        <p:nvPicPr>
          <p:cNvPr id="51" name="Picture 3" descr=""/>
          <p:cNvPicPr/>
          <p:nvPr/>
        </p:nvPicPr>
        <p:blipFill>
          <a:blip r:embed="rId1"/>
          <a:srcRect l="0" t="3252" r="0" b="38283"/>
          <a:stretch/>
        </p:blipFill>
        <p:spPr>
          <a:xfrm>
            <a:off x="6346440" y="1731240"/>
            <a:ext cx="3258360" cy="338688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52" name="Rectangle 43">
            <a:extLst>
              <a:ext uri="{C183D7F6-B498-43B3-948B-1728B52AA6E4}">
                <adec:decorative xmlns:adec="http://schemas.microsoft.com/office/drawing/2017/decorative" val="1"/>
              </a:ext>
            </a:extLst>
          </p:cNvPr>
          <p:cNvSpPr/>
          <p:nvPr/>
        </p:nvSpPr>
        <p:spPr>
          <a:xfrm>
            <a:off x="0" y="0"/>
            <a:ext cx="10077840" cy="56703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53" name="PlaceHolder 1"/>
          <p:cNvSpPr>
            <a:spLocks noGrp="1"/>
          </p:cNvSpPr>
          <p:nvPr>
            <p:ph type="title"/>
          </p:nvPr>
        </p:nvSpPr>
        <p:spPr>
          <a:xfrm>
            <a:off x="529200" y="272160"/>
            <a:ext cx="5700240" cy="1473840"/>
          </a:xfrm>
          <a:prstGeom prst="rect">
            <a:avLst/>
          </a:prstGeom>
          <a:noFill/>
          <a:ln w="0">
            <a:noFill/>
          </a:ln>
        </p:spPr>
        <p:txBody>
          <a:bodyPr lIns="91440" rIns="91440" tIns="45720" bIns="45720" anchor="b">
            <a:normAutofit/>
          </a:bodyPr>
          <a:p>
            <a:pPr indent="0" defTabSz="914400">
              <a:lnSpc>
                <a:spcPct val="90000"/>
              </a:lnSpc>
              <a:spcAft>
                <a:spcPts val="139"/>
              </a:spcAft>
              <a:buNone/>
              <a:tabLst>
                <a:tab algn="l" pos="0"/>
              </a:tabLst>
            </a:pPr>
            <a:r>
              <a:rPr b="1" lang="en-US" sz="4400" strike="noStrike" u="none">
                <a:solidFill>
                  <a:schemeClr val="dk1"/>
                </a:solidFill>
                <a:effectLst/>
                <a:uFillTx/>
                <a:latin typeface="Arial"/>
                <a:ea typeface="DejaVu Sans"/>
              </a:rPr>
              <a:t>August</a:t>
            </a:r>
            <a:endParaRPr b="0" lang="en-US" sz="4400" strike="noStrike" u="none">
              <a:solidFill>
                <a:schemeClr val="dk1"/>
              </a:solidFill>
              <a:effectLst/>
              <a:uFillTx/>
              <a:latin typeface="Arial"/>
            </a:endParaRPr>
          </a:p>
        </p:txBody>
      </p:sp>
      <p:sp>
        <p:nvSpPr>
          <p:cNvPr id="54" name="sketch line">
            <a:extLst>
              <a:ext uri="{C183D7F6-B498-43B3-948B-1728B52AA6E4}">
                <adec:decorative xmlns:adec="http://schemas.microsoft.com/office/drawing/2017/decorative" val="1"/>
              </a:ext>
            </a:extLst>
          </p:cNvPr>
          <p:cNvSpPr/>
          <p:nvPr/>
        </p:nvSpPr>
        <p:spPr>
          <a:xfrm>
            <a:off x="627480" y="1981080"/>
            <a:ext cx="3508200" cy="14760"/>
          </a:xfrm>
          <a:custGeom>
            <a:avLst/>
            <a:gdLst>
              <a:gd name="textAreaLeft" fmla="*/ 0 w 3508200"/>
              <a:gd name="textAreaRight" fmla="*/ 3508560 w 3508200"/>
              <a:gd name="textAreaTop" fmla="*/ 0 h 14760"/>
              <a:gd name="textAreaBottom" fmla="*/ 15120 h 14760"/>
              <a:gd name="GluePoint1X" fmla="*/ 0 w 3508697"/>
              <a:gd name="GluePoint1Y" fmla="*/ 0 h 15121"/>
              <a:gd name="GluePoint2X" fmla="*/ 584783 w 3508697"/>
              <a:gd name="GluePoint2Y" fmla="*/ 0 h 15121"/>
              <a:gd name="GluePoint3X" fmla="*/ 1099392 w 3508697"/>
              <a:gd name="GluePoint3Y" fmla="*/ 0 h 15121"/>
              <a:gd name="GluePoint4X" fmla="*/ 1684175 w 3508697"/>
              <a:gd name="GluePoint4Y" fmla="*/ 0 h 15121"/>
              <a:gd name="GluePoint5X" fmla="*/ 2163696 w 3508697"/>
              <a:gd name="GluePoint5Y" fmla="*/ 0 h 15121"/>
              <a:gd name="GluePoint6X" fmla="*/ 2713392 w 3508697"/>
              <a:gd name="GluePoint6Y" fmla="*/ 0 h 15121"/>
              <a:gd name="GluePoint7X" fmla="*/ 3508697 w 3508697"/>
              <a:gd name="GluePoint7Y" fmla="*/ 0 h 15121"/>
              <a:gd name="GluePoint8X" fmla="*/ 3508697 w 3508697"/>
              <a:gd name="GluePoint8Y" fmla="*/ 15121 h 15121"/>
              <a:gd name="GluePoint9X" fmla="*/ 2923914 w 3508697"/>
              <a:gd name="GluePoint9Y" fmla="*/ 15121 h 15121"/>
              <a:gd name="GluePoint10X" fmla="*/ 2304044 w 3508697"/>
              <a:gd name="GluePoint10Y" fmla="*/ 15121 h 15121"/>
              <a:gd name="GluePoint11X" fmla="*/ 1789435 w 3508697"/>
              <a:gd name="GluePoint11Y" fmla="*/ 15121 h 15121"/>
              <a:gd name="GluePoint12X" fmla="*/ 1134479 w 3508697"/>
              <a:gd name="GluePoint12Y" fmla="*/ 15121 h 15121"/>
              <a:gd name="GluePoint13X" fmla="*/ 619870 w 3508697"/>
              <a:gd name="GluePoint13Y" fmla="*/ 15121 h 15121"/>
              <a:gd name="GluePoint14X" fmla="*/ 0 w 3508697"/>
              <a:gd name="GluePoint14Y" fmla="*/ 15121 h 15121"/>
              <a:gd name="GluePoint15X" fmla="*/ 0 w 3508697"/>
              <a:gd name="GluePoint15Y" fmla="*/ 0 h 151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fill="none" w="3508697" h="15121">
                <a:moveTo>
                  <a:pt x="0" y="0"/>
                </a:moveTo>
                <a:cubicBezTo>
                  <a:pt x="162319" y="23018"/>
                  <a:pt x="421683" y="-5158"/>
                  <a:pt x="584783" y="0"/>
                </a:cubicBezTo>
                <a:cubicBezTo>
                  <a:pt x="747883" y="5158"/>
                  <a:pt x="972220" y="-19064"/>
                  <a:pt x="1099392" y="0"/>
                </a:cubicBezTo>
                <a:cubicBezTo>
                  <a:pt x="1226564" y="19064"/>
                  <a:pt x="1402882" y="-16644"/>
                  <a:pt x="1684175" y="0"/>
                </a:cubicBezTo>
                <a:cubicBezTo>
                  <a:pt x="1965468" y="16644"/>
                  <a:pt x="1980450" y="-17077"/>
                  <a:pt x="2163696" y="0"/>
                </a:cubicBezTo>
                <a:cubicBezTo>
                  <a:pt x="2346942" y="17077"/>
                  <a:pt x="2492387" y="-24234"/>
                  <a:pt x="2713392" y="0"/>
                </a:cubicBezTo>
                <a:cubicBezTo>
                  <a:pt x="2934397" y="24234"/>
                  <a:pt x="3264739" y="-29594"/>
                  <a:pt x="3508697" y="0"/>
                </a:cubicBezTo>
                <a:cubicBezTo>
                  <a:pt x="3508378" y="4643"/>
                  <a:pt x="3507990" y="11341"/>
                  <a:pt x="3508697" y="15121"/>
                </a:cubicBezTo>
                <a:cubicBezTo>
                  <a:pt x="3308784" y="-3244"/>
                  <a:pt x="3142167" y="1719"/>
                  <a:pt x="2923914" y="15121"/>
                </a:cubicBezTo>
                <a:cubicBezTo>
                  <a:pt x="2705661" y="28523"/>
                  <a:pt x="2605430" y="43402"/>
                  <a:pt x="2304044" y="15121"/>
                </a:cubicBezTo>
                <a:cubicBezTo>
                  <a:pt x="2002658" y="-13160"/>
                  <a:pt x="1987551" y="21722"/>
                  <a:pt x="1789435" y="15121"/>
                </a:cubicBezTo>
                <a:cubicBezTo>
                  <a:pt x="1591319" y="8520"/>
                  <a:pt x="1370463" y="6989"/>
                  <a:pt x="1134479" y="15121"/>
                </a:cubicBezTo>
                <a:cubicBezTo>
                  <a:pt x="898495" y="23253"/>
                  <a:pt x="798302" y="8466"/>
                  <a:pt x="619870" y="15121"/>
                </a:cubicBezTo>
                <a:cubicBezTo>
                  <a:pt x="441438" y="21776"/>
                  <a:pt x="173838" y="-2426"/>
                  <a:pt x="0" y="15121"/>
                </a:cubicBezTo>
                <a:cubicBezTo>
                  <a:pt x="629" y="7579"/>
                  <a:pt x="-696" y="5097"/>
                  <a:pt x="0" y="0"/>
                </a:cubicBezTo>
                <a:close/>
              </a:path>
              <a:path stroke="0" w="3508697" h="15121">
                <a:moveTo>
                  <a:pt x="0" y="0"/>
                </a:moveTo>
                <a:cubicBezTo>
                  <a:pt x="185862" y="-6873"/>
                  <a:pt x="260291" y="-19085"/>
                  <a:pt x="514609" y="0"/>
                </a:cubicBezTo>
                <a:cubicBezTo>
                  <a:pt x="768927" y="19085"/>
                  <a:pt x="826906" y="-14935"/>
                  <a:pt x="994131" y="0"/>
                </a:cubicBezTo>
                <a:cubicBezTo>
                  <a:pt x="1161356" y="14935"/>
                  <a:pt x="1378898" y="-8223"/>
                  <a:pt x="1508740" y="0"/>
                </a:cubicBezTo>
                <a:cubicBezTo>
                  <a:pt x="1638582" y="8223"/>
                  <a:pt x="1848818" y="-13753"/>
                  <a:pt x="2093523" y="0"/>
                </a:cubicBezTo>
                <a:cubicBezTo>
                  <a:pt x="2338228" y="13753"/>
                  <a:pt x="2555571" y="-13387"/>
                  <a:pt x="2713392" y="0"/>
                </a:cubicBezTo>
                <a:cubicBezTo>
                  <a:pt x="2871213" y="13387"/>
                  <a:pt x="3210822" y="7195"/>
                  <a:pt x="3508697" y="0"/>
                </a:cubicBezTo>
                <a:cubicBezTo>
                  <a:pt x="3508438" y="5516"/>
                  <a:pt x="3508184" y="7725"/>
                  <a:pt x="3508697" y="15121"/>
                </a:cubicBezTo>
                <a:cubicBezTo>
                  <a:pt x="3210300" y="-11211"/>
                  <a:pt x="3170870" y="30285"/>
                  <a:pt x="2853740" y="15121"/>
                </a:cubicBezTo>
                <a:cubicBezTo>
                  <a:pt x="2536610" y="-43"/>
                  <a:pt x="2471352" y="27846"/>
                  <a:pt x="2374218" y="15121"/>
                </a:cubicBezTo>
                <a:cubicBezTo>
                  <a:pt x="2277084" y="2396"/>
                  <a:pt x="1924456" y="5022"/>
                  <a:pt x="1719262" y="15121"/>
                </a:cubicBezTo>
                <a:cubicBezTo>
                  <a:pt x="1514068" y="25220"/>
                  <a:pt x="1280641" y="32995"/>
                  <a:pt x="1064305" y="15121"/>
                </a:cubicBezTo>
                <a:cubicBezTo>
                  <a:pt x="847969" y="-2753"/>
                  <a:pt x="813777" y="-7504"/>
                  <a:pt x="584783" y="15121"/>
                </a:cubicBezTo>
                <a:cubicBezTo>
                  <a:pt x="355789" y="37746"/>
                  <a:pt x="166158" y="30140"/>
                  <a:pt x="0" y="15121"/>
                </a:cubicBezTo>
                <a:cubicBezTo>
                  <a:pt x="-112" y="8493"/>
                  <a:pt x="116" y="3029"/>
                  <a:pt x="0" y="0"/>
                </a:cubicBezTo>
                <a:close/>
              </a:path>
            </a:pathLst>
          </a:custGeom>
          <a:solidFill>
            <a:schemeClr val="accent2"/>
          </a:solidFill>
          <a:ln cap="rnd" w="41275">
            <a:solidFill>
              <a:srgbClr val="0369a3"/>
            </a:solidFill>
            <a:round/>
          </a:ln>
        </p:spPr>
        <p:style>
          <a:lnRef idx="2">
            <a:schemeClr val="accent1">
              <a:shade val="50000"/>
            </a:schemeClr>
          </a:lnRef>
          <a:fillRef idx="1">
            <a:schemeClr val="accent1"/>
          </a:fillRef>
          <a:effectRef idx="0">
            <a:schemeClr val="accent1"/>
          </a:effectRef>
          <a:fontRef idx="minor"/>
        </p:style>
        <p:txBody>
          <a:bodyPr lIns="90000" rIns="90000" tIns="-29880" bIns="-29880" anchor="ctr">
            <a:noAutofit/>
          </a:bodyPr>
          <a:p>
            <a:pPr algn="ctr" defTabSz="914400">
              <a:lnSpc>
                <a:spcPct val="100000"/>
              </a:lnSpc>
            </a:pPr>
            <a:endParaRPr b="0" lang="en-US" sz="1800" strike="noStrike" u="none">
              <a:solidFill>
                <a:schemeClr val="lt1"/>
              </a:solidFill>
              <a:effectLst/>
              <a:uFillTx/>
              <a:latin typeface="Arial"/>
              <a:ea typeface="DejaVu Sans"/>
            </a:endParaRPr>
          </a:p>
        </p:txBody>
      </p:sp>
      <p:sp>
        <p:nvSpPr>
          <p:cNvPr id="55" name="PlaceHolder 2"/>
          <p:cNvSpPr>
            <a:spLocks noGrp="1"/>
          </p:cNvSpPr>
          <p:nvPr>
            <p:ph/>
          </p:nvPr>
        </p:nvSpPr>
        <p:spPr>
          <a:xfrm>
            <a:off x="529200" y="2238120"/>
            <a:ext cx="5700240" cy="2880360"/>
          </a:xfrm>
          <a:prstGeom prst="rect">
            <a:avLst/>
          </a:prstGeom>
          <a:noFill/>
          <a:ln w="0">
            <a:noFill/>
          </a:ln>
        </p:spPr>
        <p:txBody>
          <a:bodyPr lIns="91440" rIns="91440" tIns="45720" bIns="45720" anchor="t">
            <a:normAutofit/>
          </a:bodyPr>
          <a:p>
            <a:pPr marL="343080" indent="-228600" defTabSz="914400">
              <a:lnSpc>
                <a:spcPct val="100000"/>
              </a:lnSpc>
              <a:spcBef>
                <a:spcPts val="37"/>
              </a:spcBef>
              <a:spcAft>
                <a:spcPts val="37"/>
              </a:spcAft>
              <a:buClr>
                <a:srgbClr val="000000"/>
              </a:buClr>
              <a:buFont typeface="Arial"/>
              <a:buChar char="•"/>
              <a:tabLst>
                <a:tab algn="l" pos="0"/>
              </a:tabLst>
            </a:pPr>
            <a:r>
              <a:rPr b="0" lang="en-US" sz="1700" strike="noStrike" u="none">
                <a:solidFill>
                  <a:schemeClr val="dk1"/>
                </a:solidFill>
                <a:effectLst/>
                <a:uFillTx/>
                <a:latin typeface="Arial"/>
                <a:ea typeface="DejaVu Sans"/>
              </a:rPr>
              <a:t>Malham show went very well with good weather and good attendance with all the usual competitions and exhibits. No marquees blown away, no cars stuck in the mud, just a normal show with everything well organised and working smoothly.</a:t>
            </a:r>
            <a:endParaRPr b="0" lang="en-US" sz="1700" strike="noStrike" u="none">
              <a:solidFill>
                <a:schemeClr val="dk1"/>
              </a:solidFill>
              <a:effectLst/>
              <a:uFillTx/>
              <a:latin typeface="Arial"/>
            </a:endParaRPr>
          </a:p>
          <a:p>
            <a:pPr indent="0" defTabSz="914400">
              <a:lnSpc>
                <a:spcPct val="100000"/>
              </a:lnSpc>
              <a:spcBef>
                <a:spcPts val="37"/>
              </a:spcBef>
              <a:spcAft>
                <a:spcPts val="37"/>
              </a:spcAft>
              <a:buNone/>
              <a:tabLst>
                <a:tab algn="l" pos="0"/>
              </a:tabLst>
            </a:pPr>
            <a:endParaRPr b="0" lang="en-US" sz="1700" strike="noStrike" u="none">
              <a:solidFill>
                <a:schemeClr val="dk1"/>
              </a:solidFill>
              <a:effectLst/>
              <a:uFillTx/>
              <a:latin typeface="Arial"/>
            </a:endParaRPr>
          </a:p>
          <a:p>
            <a:pPr marL="343080" indent="-228600" defTabSz="914400">
              <a:lnSpc>
                <a:spcPct val="100000"/>
              </a:lnSpc>
              <a:spcBef>
                <a:spcPts val="37"/>
              </a:spcBef>
              <a:spcAft>
                <a:spcPts val="37"/>
              </a:spcAft>
              <a:buClr>
                <a:srgbClr val="000000"/>
              </a:buClr>
              <a:buFont typeface="Arial"/>
              <a:buChar char="•"/>
              <a:tabLst>
                <a:tab algn="l" pos="0"/>
              </a:tabLst>
            </a:pPr>
            <a:r>
              <a:rPr b="0" lang="en-US" sz="1700" strike="noStrike" u="none">
                <a:solidFill>
                  <a:schemeClr val="dk1"/>
                </a:solidFill>
                <a:effectLst/>
                <a:uFillTx/>
                <a:latin typeface="Arial"/>
                <a:ea typeface="DejaVu Sans"/>
              </a:rPr>
              <a:t>Boy racers in cars greatly annoyed residents in the National Park visitor centre car park one night and through the village at high speed in the middle of the night repeatedly. None were caught or identified.</a:t>
            </a:r>
            <a:endParaRPr b="0" lang="en-US" sz="1700" strike="noStrike" u="none">
              <a:solidFill>
                <a:schemeClr val="dk1"/>
              </a:solidFill>
              <a:effectLst/>
              <a:uFillTx/>
              <a:latin typeface="Arial"/>
            </a:endParaRPr>
          </a:p>
          <a:p>
            <a:pPr indent="0" defTabSz="914400">
              <a:lnSpc>
                <a:spcPct val="100000"/>
              </a:lnSpc>
              <a:spcBef>
                <a:spcPts val="37"/>
              </a:spcBef>
              <a:spcAft>
                <a:spcPts val="37"/>
              </a:spcAft>
              <a:buNone/>
              <a:tabLst>
                <a:tab algn="l" pos="0"/>
              </a:tabLst>
            </a:pPr>
            <a:endParaRPr b="0" lang="en-US" sz="1700" strike="noStrike" u="none">
              <a:solidFill>
                <a:schemeClr val="dk1"/>
              </a:solidFill>
              <a:effectLst/>
              <a:uFillTx/>
              <a:latin typeface="Arial"/>
            </a:endParaRPr>
          </a:p>
        </p:txBody>
      </p:sp>
      <p:pic>
        <p:nvPicPr>
          <p:cNvPr id="56" name="Picture 38" descr=""/>
          <p:cNvPicPr/>
          <p:nvPr/>
        </p:nvPicPr>
        <p:blipFill>
          <a:blip r:embed="rId1"/>
          <a:stretch/>
        </p:blipFill>
        <p:spPr>
          <a:xfrm>
            <a:off x="6501960" y="447120"/>
            <a:ext cx="3318840" cy="2485800"/>
          </a:xfrm>
          <a:prstGeom prst="rect">
            <a:avLst/>
          </a:prstGeom>
          <a:noFill/>
          <a:ln w="0">
            <a:noFill/>
          </a:ln>
        </p:spPr>
      </p:pic>
      <p:pic>
        <p:nvPicPr>
          <p:cNvPr id="57" name="Picture 37" descr=""/>
          <p:cNvPicPr/>
          <p:nvPr/>
        </p:nvPicPr>
        <p:blipFill>
          <a:blip r:embed="rId2"/>
          <a:stretch/>
        </p:blipFill>
        <p:spPr>
          <a:xfrm>
            <a:off x="6952680" y="3372840"/>
            <a:ext cx="2401920" cy="179892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502920" y="22536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3600" strike="noStrike" u="none">
                <a:solidFill>
                  <a:srgbClr val="000000"/>
                </a:solidFill>
                <a:effectLst/>
                <a:uFillTx/>
                <a:latin typeface="Arial"/>
                <a:ea typeface="DejaVu Sans"/>
              </a:rPr>
              <a:t>September</a:t>
            </a:r>
            <a:endParaRPr b="0" lang="en-US" sz="3600" strike="noStrike" u="none">
              <a:solidFill>
                <a:schemeClr val="dk1"/>
              </a:solidFill>
              <a:effectLst/>
              <a:uFillTx/>
              <a:latin typeface="Arial"/>
            </a:endParaRPr>
          </a:p>
        </p:txBody>
      </p:sp>
      <p:pic>
        <p:nvPicPr>
          <p:cNvPr id="59" name="Picture 40" descr=""/>
          <p:cNvPicPr/>
          <p:nvPr/>
        </p:nvPicPr>
        <p:blipFill>
          <a:blip r:embed="rId1"/>
          <a:stretch/>
        </p:blipFill>
        <p:spPr>
          <a:xfrm>
            <a:off x="7920000" y="179280"/>
            <a:ext cx="1978920" cy="2639520"/>
          </a:xfrm>
          <a:prstGeom prst="rect">
            <a:avLst/>
          </a:prstGeom>
          <a:noFill/>
          <a:ln w="0">
            <a:noFill/>
          </a:ln>
        </p:spPr>
      </p:pic>
      <p:sp>
        <p:nvSpPr>
          <p:cNvPr id="60" name="Rectangle 41"/>
          <p:cNvSpPr/>
          <p:nvPr/>
        </p:nvSpPr>
        <p:spPr>
          <a:xfrm>
            <a:off x="4943520" y="2282760"/>
            <a:ext cx="180360" cy="242280"/>
          </a:xfrm>
          <a:prstGeom prst="rect">
            <a:avLst/>
          </a:prstGeom>
          <a:noFill/>
          <a:ln w="0">
            <a:noFill/>
          </a:ln>
        </p:spPr>
        <p:style>
          <a:lnRef idx="0"/>
          <a:fillRef idx="0"/>
          <a:effectRef idx="0"/>
          <a:fontRef idx="minor"/>
        </p:style>
        <p:txBody>
          <a:bodyPr wrap="none" lIns="90000" rIns="90000" tIns="46800" bIns="46800" anchor="ctr">
            <a:noAutofit/>
          </a:bodyPr>
          <a:p>
            <a:pP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en-GB" sz="1800" strike="noStrike" u="none">
              <a:solidFill>
                <a:srgbClr val="000000"/>
              </a:solidFill>
              <a:effectLst/>
              <a:uFillTx/>
              <a:latin typeface="Arial"/>
              <a:ea typeface="DejaVu Sans"/>
            </a:endParaRPr>
          </a:p>
        </p:txBody>
      </p:sp>
      <p:sp>
        <p:nvSpPr>
          <p:cNvPr id="61" name="Rectangle 42"/>
          <p:cNvSpPr/>
          <p:nvPr/>
        </p:nvSpPr>
        <p:spPr>
          <a:xfrm>
            <a:off x="503280" y="1079640"/>
            <a:ext cx="7055640" cy="4139640"/>
          </a:xfrm>
          <a:prstGeom prst="rect">
            <a:avLst/>
          </a:prstGeom>
          <a:noFill/>
          <a:ln w="0">
            <a:noFill/>
          </a:ln>
        </p:spPr>
        <p:style>
          <a:lnRef idx="0"/>
          <a:fillRef idx="0"/>
          <a:effectRef idx="0"/>
          <a:fontRef idx="minor"/>
        </p:style>
        <p:txBody>
          <a:bodyPr lIns="90000" rIns="90000" tIns="45000" bIns="45000" anchor="t">
            <a:noAutofit/>
          </a:bodyPr>
          <a:p>
            <a:pPr marL="343080" indent="-343080" defTabSz="914400">
              <a:lnSpc>
                <a:spcPct val="93000"/>
              </a:lnSpc>
              <a:spcBef>
                <a:spcPts val="139"/>
              </a:spcBef>
              <a:spcAft>
                <a:spcPts val="139"/>
              </a:spcAft>
              <a:buClr>
                <a:srgbClr val="000000"/>
              </a:buClr>
              <a:buFont typeface="Arial"/>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2100" strike="noStrike" u="none">
                <a:solidFill>
                  <a:srgbClr val="000000"/>
                </a:solidFill>
                <a:effectLst/>
                <a:uFillTx/>
                <a:latin typeface="Arial"/>
                <a:ea typeface="DejaVu Sans"/>
              </a:rPr>
              <a:t>A very abrupt end of summer as autumn came in rapidly with days of rain turning from showers to continuous. Swallows soon departed and the river flooded over.</a:t>
            </a:r>
            <a:endParaRPr b="0" lang="en-GB" sz="2100" strike="noStrike" u="none">
              <a:solidFill>
                <a:srgbClr val="000000"/>
              </a:solidFill>
              <a:effectLst/>
              <a:uFillTx/>
              <a:latin typeface="Arial"/>
            </a:endParaRPr>
          </a:p>
          <a:p>
            <a:pPr marL="343080" indent="-343080" defTabSz="914400">
              <a:lnSpc>
                <a:spcPct val="93000"/>
              </a:lnSpc>
              <a:spcBef>
                <a:spcPts val="139"/>
              </a:spcBef>
              <a:spcAft>
                <a:spcPts val="139"/>
              </a:spcAft>
              <a:buClr>
                <a:srgbClr val="000000"/>
              </a:buClr>
              <a:buFont typeface="Arial"/>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2100" strike="noStrike" u="none">
                <a:solidFill>
                  <a:srgbClr val="000000"/>
                </a:solidFill>
                <a:effectLst/>
                <a:uFillTx/>
                <a:latin typeface="Arial"/>
                <a:ea typeface="DejaVu Sans"/>
              </a:rPr>
              <a:t>National Park and Pennine Way rangers made great progress on a new causeway at Miresfield Bottoms near Blackhole Bridge on the Pennine Way footpath.</a:t>
            </a:r>
            <a:endParaRPr b="0" lang="en-GB" sz="2100" strike="noStrike" u="none">
              <a:solidFill>
                <a:srgbClr val="000000"/>
              </a:solidFill>
              <a:effectLst/>
              <a:uFillTx/>
              <a:latin typeface="Arial"/>
            </a:endParaRPr>
          </a:p>
          <a:p>
            <a:pPr marL="343080" indent="-343080" defTabSz="914400">
              <a:lnSpc>
                <a:spcPct val="93000"/>
              </a:lnSpc>
              <a:spcBef>
                <a:spcPts val="139"/>
              </a:spcBef>
              <a:spcAft>
                <a:spcPts val="139"/>
              </a:spcAft>
              <a:buClr>
                <a:srgbClr val="000000"/>
              </a:buClr>
              <a:buFont typeface="Arial"/>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en-GB" sz="2100" strike="noStrike" u="none">
                <a:solidFill>
                  <a:srgbClr val="000000"/>
                </a:solidFill>
                <a:effectLst/>
                <a:uFillTx/>
                <a:latin typeface="Arial"/>
                <a:ea typeface="DejaVu Sans"/>
              </a:rPr>
              <a:t>After large rockfalls at Gordale Scar, with some fallen boulders the size of a chair, the Parish Council liaised with the National Park rangers and it was decided to close access to the Scar and footpath for a temporary period of 21 days and shortly after for up to 6 months, by legal order.</a:t>
            </a:r>
            <a:endParaRPr b="0" lang="en-GB" sz="2100" strike="noStrike" u="none">
              <a:solidFill>
                <a:srgbClr val="000000"/>
              </a:solidFill>
              <a:effectLst/>
              <a:uFillTx/>
              <a:latin typeface="Arial"/>
            </a:endParaRPr>
          </a:p>
        </p:txBody>
      </p:sp>
      <p:pic>
        <p:nvPicPr>
          <p:cNvPr id="62" name="Picture 43" descr=""/>
          <p:cNvPicPr/>
          <p:nvPr/>
        </p:nvPicPr>
        <p:blipFill>
          <a:blip r:embed="rId2"/>
          <a:stretch/>
        </p:blipFill>
        <p:spPr>
          <a:xfrm>
            <a:off x="7926480" y="2879640"/>
            <a:ext cx="1973880" cy="263160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502920" y="22320"/>
            <a:ext cx="9070200" cy="67392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3600" strike="noStrike" u="none">
                <a:solidFill>
                  <a:srgbClr val="000000"/>
                </a:solidFill>
                <a:effectLst/>
                <a:uFillTx/>
                <a:latin typeface="Arial"/>
                <a:ea typeface="DejaVu Sans"/>
              </a:rPr>
              <a:t>October</a:t>
            </a:r>
            <a:endParaRPr b="0" lang="en-US" sz="3600" strike="noStrike" u="none">
              <a:solidFill>
                <a:schemeClr val="dk1"/>
              </a:solidFill>
              <a:effectLst/>
              <a:uFillTx/>
              <a:latin typeface="Arial"/>
            </a:endParaRPr>
          </a:p>
        </p:txBody>
      </p:sp>
      <p:sp>
        <p:nvSpPr>
          <p:cNvPr id="64" name="PlaceHolder 2"/>
          <p:cNvSpPr>
            <a:spLocks noGrp="1"/>
          </p:cNvSpPr>
          <p:nvPr>
            <p:ph/>
          </p:nvPr>
        </p:nvSpPr>
        <p:spPr>
          <a:xfrm>
            <a:off x="360360" y="539640"/>
            <a:ext cx="6840000" cy="4858560"/>
          </a:xfrm>
          <a:prstGeom prst="rect">
            <a:avLst/>
          </a:prstGeom>
          <a:noFill/>
          <a:ln w="0">
            <a:noFill/>
          </a:ln>
        </p:spPr>
        <p:txBody>
          <a:bodyPr lIns="0" rIns="0" tIns="28440" bIns="0" anchor="t">
            <a:normAutofit fontScale="92500" lnSpcReduction="9999"/>
          </a:bodyPr>
          <a:p>
            <a:pPr marL="343080" indent="-343080" defTabSz="914400">
              <a:lnSpc>
                <a:spcPct val="93000"/>
              </a:lnSpc>
              <a:spcBef>
                <a:spcPts val="26"/>
              </a:spcBef>
              <a:spcAft>
                <a:spcPts val="26"/>
              </a:spcAft>
              <a:buClr>
                <a:srgbClr val="000000"/>
              </a:buClr>
              <a:buFont typeface="Arial"/>
              <a:buChar char="•"/>
              <a:tabLst>
                <a:tab algn="l" pos="0"/>
              </a:tabLst>
            </a:pPr>
            <a:r>
              <a:rPr b="0" lang="en-GB" sz="2000" strike="noStrike" u="none">
                <a:solidFill>
                  <a:srgbClr val="000000"/>
                </a:solidFill>
                <a:effectLst/>
                <a:uFillTx/>
                <a:latin typeface="Arial"/>
                <a:ea typeface="DejaVu Sans"/>
              </a:rPr>
              <a:t>Loose rocks at Gordale Scar were levered off with crowbars by the British Mountaineering Council to reduce the chance of them falling on visitors.</a:t>
            </a:r>
            <a:endParaRPr b="0" lang="en-US" sz="20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000" strike="noStrike" u="none">
                <a:solidFill>
                  <a:srgbClr val="000000"/>
                </a:solidFill>
                <a:effectLst/>
                <a:uFillTx/>
                <a:latin typeface="Arial"/>
                <a:ea typeface="DejaVu Sans"/>
              </a:rPr>
              <a:t>Work started at the National Park visitor centre to build a changing room for disabled visitors.</a:t>
            </a:r>
            <a:endParaRPr b="0" lang="en-US" sz="20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000" strike="noStrike" u="none">
                <a:solidFill>
                  <a:srgbClr val="000000"/>
                </a:solidFill>
                <a:effectLst/>
                <a:uFillTx/>
                <a:latin typeface="Arial"/>
                <a:ea typeface="DejaVu Sans"/>
              </a:rPr>
              <a:t>Riverbank engineering to re-wet fields and encourage meandering was completed on Malham Beck and Gordale Beck near Miresfield by the Wild Trout Trust charity.</a:t>
            </a:r>
            <a:endParaRPr b="0" lang="en-US" sz="20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000" strike="noStrike" u="none">
                <a:solidFill>
                  <a:srgbClr val="000000"/>
                </a:solidFill>
                <a:effectLst/>
                <a:uFillTx/>
                <a:latin typeface="Arial"/>
                <a:ea typeface="Microsoft YaHei"/>
              </a:rPr>
              <a:t>Harry Potter remake for TV episodes took over the village for three days; closing some roads and footpaths for filming at The Cove and Gordale Scar.</a:t>
            </a:r>
            <a:endParaRPr b="0" lang="en-US" sz="2000" strike="noStrike" u="none">
              <a:solidFill>
                <a:schemeClr val="dk1"/>
              </a:solidFill>
              <a:effectLst/>
              <a:uFillTx/>
              <a:latin typeface="Arial"/>
            </a:endParaRPr>
          </a:p>
          <a:p>
            <a:pPr indent="0" defTabSz="914400">
              <a:lnSpc>
                <a:spcPct val="93000"/>
              </a:lnSpc>
              <a:spcBef>
                <a:spcPts val="26"/>
              </a:spcBef>
              <a:spcAft>
                <a:spcPts val="26"/>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6"/>
              </a:spcBef>
              <a:spcAft>
                <a:spcPts val="26"/>
              </a:spcAft>
              <a:buClr>
                <a:srgbClr val="000000"/>
              </a:buClr>
              <a:buFont typeface="Arial"/>
              <a:buChar char="•"/>
              <a:tabLst>
                <a:tab algn="l" pos="0"/>
              </a:tabLst>
            </a:pPr>
            <a:r>
              <a:rPr b="0" lang="en-GB" sz="2000" strike="noStrike" u="none">
                <a:solidFill>
                  <a:srgbClr val="000000"/>
                </a:solidFill>
                <a:effectLst/>
                <a:uFillTx/>
                <a:latin typeface="Arial"/>
                <a:ea typeface="Microsoft YaHei"/>
              </a:rPr>
              <a:t>Kirkby Malhamdale primary school PTA ran a very successful halloween fundraising event in the village hall and quiz in the Malham Beck Plantation.</a:t>
            </a:r>
            <a:endParaRPr b="0" lang="en-US" sz="2000" strike="noStrike" u="none">
              <a:solidFill>
                <a:schemeClr val="dk1"/>
              </a:solidFill>
              <a:effectLst/>
              <a:uFillTx/>
              <a:latin typeface="Arial"/>
            </a:endParaRPr>
          </a:p>
        </p:txBody>
      </p:sp>
      <p:pic>
        <p:nvPicPr>
          <p:cNvPr id="65" name="Picture 46" descr=""/>
          <p:cNvPicPr/>
          <p:nvPr/>
        </p:nvPicPr>
        <p:blipFill>
          <a:blip r:embed="rId1"/>
          <a:stretch/>
        </p:blipFill>
        <p:spPr>
          <a:xfrm>
            <a:off x="7319880" y="3600360"/>
            <a:ext cx="2399760" cy="1799640"/>
          </a:xfrm>
          <a:prstGeom prst="rect">
            <a:avLst/>
          </a:prstGeom>
          <a:noFill/>
          <a:ln w="0">
            <a:noFill/>
          </a:ln>
        </p:spPr>
      </p:pic>
      <p:pic>
        <p:nvPicPr>
          <p:cNvPr id="66" name="Picture 47" descr=""/>
          <p:cNvPicPr/>
          <p:nvPr/>
        </p:nvPicPr>
        <p:blipFill>
          <a:blip r:embed="rId2"/>
          <a:stretch/>
        </p:blipFill>
        <p:spPr>
          <a:xfrm>
            <a:off x="7437600" y="179280"/>
            <a:ext cx="2282040" cy="321552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7" name="PlaceHolder 1"/>
          <p:cNvSpPr>
            <a:spLocks noGrp="1"/>
          </p:cNvSpPr>
          <p:nvPr>
            <p:ph type="title"/>
          </p:nvPr>
        </p:nvSpPr>
        <p:spPr>
          <a:xfrm>
            <a:off x="360000" y="-4608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3600" strike="noStrike" u="none">
                <a:solidFill>
                  <a:srgbClr val="000000"/>
                </a:solidFill>
                <a:effectLst/>
                <a:uFillTx/>
                <a:latin typeface="Arial"/>
                <a:ea typeface="DejaVu Sans"/>
              </a:rPr>
              <a:t>November</a:t>
            </a:r>
            <a:endParaRPr b="0" lang="en-US" sz="3600" strike="noStrike" u="none">
              <a:solidFill>
                <a:schemeClr val="dk1"/>
              </a:solidFill>
              <a:effectLst/>
              <a:uFillTx/>
              <a:latin typeface="Arial"/>
            </a:endParaRPr>
          </a:p>
        </p:txBody>
      </p:sp>
      <p:sp>
        <p:nvSpPr>
          <p:cNvPr id="68" name="PlaceHolder 2"/>
          <p:cNvSpPr>
            <a:spLocks noGrp="1"/>
          </p:cNvSpPr>
          <p:nvPr>
            <p:ph/>
          </p:nvPr>
        </p:nvSpPr>
        <p:spPr>
          <a:xfrm>
            <a:off x="504000" y="852120"/>
            <a:ext cx="9070200" cy="4187160"/>
          </a:xfrm>
          <a:prstGeom prst="rect">
            <a:avLst/>
          </a:prstGeom>
          <a:noFill/>
          <a:ln w="0">
            <a:noFill/>
          </a:ln>
        </p:spPr>
        <p:txBody>
          <a:bodyPr lIns="0" rIns="0" tIns="28440" bIns="0" anchor="t">
            <a:noAutofit/>
          </a:bodyPr>
          <a:p>
            <a:pPr marL="343080" indent="-343080" defTabSz="914400">
              <a:lnSpc>
                <a:spcPct val="93000"/>
              </a:lnSpc>
              <a:spcBef>
                <a:spcPts val="286"/>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New gravel path created by Y.D.National Park through Hudson’s car park field, Cricket Field and Stephenson’s car park field to allow walking through these very wet, muddy fields throughout the year, rather than along Chapel Gate road. This was very well received by residents but shortly after completion was badly damaged by torrential rain.</a:t>
            </a:r>
            <a:endParaRPr b="0" lang="en-US" sz="2000" strike="noStrike" u="none">
              <a:solidFill>
                <a:schemeClr val="dk1"/>
              </a:solidFill>
              <a:effectLst/>
              <a:uFillTx/>
              <a:latin typeface="Arial"/>
            </a:endParaRPr>
          </a:p>
          <a:p>
            <a:pPr indent="0" defTabSz="914400">
              <a:lnSpc>
                <a:spcPct val="93000"/>
              </a:lnSpc>
              <a:spcBef>
                <a:spcPts val="286"/>
              </a:spcBef>
              <a:spcAft>
                <a:spcPts val="125"/>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86"/>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Renovations of the Malham YDNP visitor centre began with building of disabled toilet /washing facilities in the picnic area and remodelling of the front facade and entrance. Integrated solar panels were fitted into the front roof and much re-roofing overall.</a:t>
            </a:r>
            <a:endParaRPr b="0" lang="en-US" sz="2000" strike="noStrike" u="none">
              <a:solidFill>
                <a:schemeClr val="dk1"/>
              </a:solidFill>
              <a:effectLst/>
              <a:uFillTx/>
              <a:latin typeface="Arial"/>
            </a:endParaRPr>
          </a:p>
          <a:p>
            <a:pPr indent="0" defTabSz="914400">
              <a:lnSpc>
                <a:spcPct val="93000"/>
              </a:lnSpc>
              <a:spcBef>
                <a:spcPts val="286"/>
              </a:spcBef>
              <a:spcAft>
                <a:spcPts val="125"/>
              </a:spcAft>
              <a:buNone/>
              <a:tabLst>
                <a:tab algn="l" pos="0"/>
              </a:tabLst>
            </a:pPr>
            <a:endParaRPr b="0" lang="en-US" sz="2000" strike="noStrike" u="none">
              <a:solidFill>
                <a:schemeClr val="dk1"/>
              </a:solidFill>
              <a:effectLst/>
              <a:uFillTx/>
              <a:latin typeface="Arial"/>
            </a:endParaRPr>
          </a:p>
          <a:p>
            <a:pPr marL="343080" indent="-343080" defTabSz="914400">
              <a:lnSpc>
                <a:spcPct val="93000"/>
              </a:lnSpc>
              <a:spcBef>
                <a:spcPts val="286"/>
              </a:spcBef>
              <a:spcAft>
                <a:spcPts val="125"/>
              </a:spcAft>
              <a:buClr>
                <a:srgbClr val="000000"/>
              </a:buClr>
              <a:buFont typeface="Arial"/>
              <a:buChar char="•"/>
              <a:tabLst>
                <a:tab algn="l" pos="0"/>
              </a:tabLst>
            </a:pPr>
            <a:r>
              <a:rPr b="0" lang="en-GB" sz="2000" strike="noStrike" u="none">
                <a:solidFill>
                  <a:srgbClr val="000000"/>
                </a:solidFill>
                <a:effectLst/>
                <a:uFillTx/>
                <a:latin typeface="Arial"/>
                <a:ea typeface="DejaVu Sans"/>
              </a:rPr>
              <a:t>Residents volunteered to sponsor the purchase of a recycling box for medicine tablet blister packs as no single organisation could continue to support this.</a:t>
            </a:r>
            <a:endParaRPr b="0" lang="en-US" sz="2000" strike="noStrike" u="none">
              <a:solidFill>
                <a:schemeClr val="dk1"/>
              </a:solidFill>
              <a:effectLst/>
              <a:uFillTx/>
              <a:latin typeface="Arial"/>
            </a:endParaRPr>
          </a:p>
          <a:p>
            <a:pPr indent="0" defTabSz="914400">
              <a:lnSpc>
                <a:spcPct val="93000"/>
              </a:lnSpc>
              <a:spcBef>
                <a:spcPts val="286"/>
              </a:spcBef>
              <a:spcAft>
                <a:spcPts val="125"/>
              </a:spcAft>
              <a:buNone/>
              <a:tabLst>
                <a:tab algn="l" pos="0"/>
              </a:tabLst>
            </a:pPr>
            <a:r>
              <a:rPr b="0" lang="en-GB" sz="2000" strike="noStrike" u="none">
                <a:solidFill>
                  <a:srgbClr val="000000"/>
                </a:solidFill>
                <a:effectLst/>
                <a:uFillTx/>
                <a:latin typeface="Arial"/>
                <a:ea typeface="DejaVu Sans"/>
              </a:rPr>
              <a:t> </a:t>
            </a:r>
            <a:endParaRPr b="0" lang="en-US" sz="2000" strike="noStrike" u="none">
              <a:solidFill>
                <a:schemeClr val="dk1"/>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376200" y="-46440"/>
            <a:ext cx="9052920" cy="855360"/>
          </a:xfrm>
          <a:prstGeom prst="rect">
            <a:avLst/>
          </a:prstGeom>
          <a:noFill/>
          <a:ln w="0">
            <a:noFill/>
          </a:ln>
        </p:spPr>
        <p:txBody>
          <a:bodyPr lIns="0" rIns="0" tIns="0" bIns="0" anchor="ctr">
            <a:spAutoFit/>
          </a:bodyPr>
          <a:p>
            <a:pPr indent="0" algn="ctr" defTabSz="914400">
              <a:lnSpc>
                <a:spcPct val="93000"/>
              </a:lnSpc>
              <a:spcBef>
                <a:spcPts val="139"/>
              </a:spcBef>
              <a:spcAft>
                <a:spcPts val="139"/>
              </a:spcAft>
              <a:buNone/>
              <a:tabLst>
                <a:tab algn="l" pos="0"/>
              </a:tabLst>
            </a:pPr>
            <a:r>
              <a:rPr b="0" lang="en-GB" sz="3200" strike="noStrike" u="none">
                <a:solidFill>
                  <a:srgbClr val="000000"/>
                </a:solidFill>
                <a:effectLst/>
                <a:uFillTx/>
                <a:latin typeface="Arial"/>
                <a:ea typeface="DejaVu Sans"/>
              </a:rPr>
              <a:t>November  - Continued</a:t>
            </a:r>
            <a:endParaRPr b="0" lang="en-US" sz="3200" strike="noStrike" u="none">
              <a:solidFill>
                <a:schemeClr val="dk1"/>
              </a:solidFill>
              <a:effectLst/>
              <a:uFillTx/>
              <a:latin typeface="Arial"/>
            </a:endParaRPr>
          </a:p>
        </p:txBody>
      </p:sp>
      <p:sp>
        <p:nvSpPr>
          <p:cNvPr id="70" name="PlaceHolder 2"/>
          <p:cNvSpPr>
            <a:spLocks noGrp="1"/>
          </p:cNvSpPr>
          <p:nvPr>
            <p:ph/>
          </p:nvPr>
        </p:nvSpPr>
        <p:spPr>
          <a:xfrm>
            <a:off x="3240000" y="4730400"/>
            <a:ext cx="3031560" cy="848880"/>
          </a:xfrm>
          <a:prstGeom prst="rect">
            <a:avLst/>
          </a:prstGeom>
          <a:noFill/>
          <a:ln w="0">
            <a:noFill/>
          </a:ln>
        </p:spPr>
        <p:txBody>
          <a:bodyPr lIns="0" rIns="0" tIns="28440" bIns="0" anchor="t">
            <a:normAutofit fontScale="77500" lnSpcReduction="19999"/>
          </a:bodyPr>
          <a:p>
            <a:pPr marL="343080" indent="-343080" defTabSz="914400">
              <a:lnSpc>
                <a:spcPct val="93000"/>
              </a:lnSpc>
              <a:spcBef>
                <a:spcPts val="1551"/>
              </a:spcBef>
              <a:spcAft>
                <a:spcPts val="139"/>
              </a:spcAft>
              <a:buNone/>
              <a:tabLst>
                <a:tab algn="l" pos="0"/>
              </a:tabLst>
            </a:pPr>
            <a:r>
              <a:rPr b="0" lang="en-GB" sz="2400" strike="noStrike" u="none">
                <a:solidFill>
                  <a:srgbClr val="000000"/>
                </a:solidFill>
                <a:effectLst/>
                <a:uFillTx/>
                <a:latin typeface="Arial"/>
                <a:ea typeface="DejaVu Sans"/>
              </a:rPr>
              <a:t>New path completed, began as Malham canal</a:t>
            </a:r>
            <a:endParaRPr b="0" lang="en-US" sz="2400" strike="noStrike" u="none">
              <a:solidFill>
                <a:schemeClr val="dk1"/>
              </a:solidFill>
              <a:effectLst/>
              <a:uFillTx/>
              <a:latin typeface="Arial"/>
            </a:endParaRPr>
          </a:p>
          <a:p>
            <a:pPr marL="343080" indent="-343080" defTabSz="914400">
              <a:lnSpc>
                <a:spcPct val="93000"/>
              </a:lnSpc>
              <a:spcBef>
                <a:spcPts val="1551"/>
              </a:spcBef>
              <a:spcAft>
                <a:spcPts val="139"/>
              </a:spcAft>
              <a:buNone/>
              <a:tabLst>
                <a:tab algn="l" pos="0"/>
              </a:tabLst>
            </a:pPr>
            <a:r>
              <a:rPr b="0" lang="en-GB" sz="2400" strike="noStrike" u="none">
                <a:solidFill>
                  <a:srgbClr val="000000"/>
                </a:solidFill>
                <a:effectLst/>
                <a:uFillTx/>
                <a:latin typeface="Arial"/>
                <a:ea typeface="DejaVu Sans"/>
              </a:rPr>
              <a:t>  </a:t>
            </a:r>
            <a:endParaRPr b="0" lang="en-US" sz="2400" strike="noStrike" u="none">
              <a:solidFill>
                <a:schemeClr val="dk1"/>
              </a:solidFill>
              <a:effectLst/>
              <a:uFillTx/>
              <a:latin typeface="Arial"/>
            </a:endParaRPr>
          </a:p>
        </p:txBody>
      </p:sp>
      <p:pic>
        <p:nvPicPr>
          <p:cNvPr id="71" name="Picture 52" descr=""/>
          <p:cNvPicPr/>
          <p:nvPr/>
        </p:nvPicPr>
        <p:blipFill>
          <a:blip r:embed="rId1"/>
          <a:stretch/>
        </p:blipFill>
        <p:spPr>
          <a:xfrm>
            <a:off x="7200000" y="940680"/>
            <a:ext cx="2339280" cy="3119400"/>
          </a:xfrm>
          <a:prstGeom prst="rect">
            <a:avLst/>
          </a:prstGeom>
          <a:noFill/>
          <a:ln w="0">
            <a:noFill/>
          </a:ln>
        </p:spPr>
      </p:pic>
      <p:pic>
        <p:nvPicPr>
          <p:cNvPr id="72" name="Picture 53" descr=""/>
          <p:cNvPicPr/>
          <p:nvPr/>
        </p:nvPicPr>
        <p:blipFill>
          <a:blip r:embed="rId2"/>
          <a:stretch/>
        </p:blipFill>
        <p:spPr>
          <a:xfrm>
            <a:off x="324000" y="3107880"/>
            <a:ext cx="1799280" cy="2399400"/>
          </a:xfrm>
          <a:prstGeom prst="rect">
            <a:avLst/>
          </a:prstGeom>
          <a:noFill/>
          <a:ln w="0">
            <a:noFill/>
          </a:ln>
        </p:spPr>
      </p:pic>
      <p:pic>
        <p:nvPicPr>
          <p:cNvPr id="73" name="Picture 54" descr=""/>
          <p:cNvPicPr/>
          <p:nvPr/>
        </p:nvPicPr>
        <p:blipFill>
          <a:blip r:embed="rId3"/>
          <a:stretch/>
        </p:blipFill>
        <p:spPr>
          <a:xfrm>
            <a:off x="270000" y="540000"/>
            <a:ext cx="1799280" cy="2399400"/>
          </a:xfrm>
          <a:prstGeom prst="rect">
            <a:avLst/>
          </a:prstGeom>
          <a:noFill/>
          <a:ln w="0">
            <a:noFill/>
          </a:ln>
        </p:spPr>
      </p:pic>
      <p:pic>
        <p:nvPicPr>
          <p:cNvPr id="74" name="Picture 55" descr=""/>
          <p:cNvPicPr/>
          <p:nvPr/>
        </p:nvPicPr>
        <p:blipFill>
          <a:blip r:embed="rId4"/>
          <a:stretch/>
        </p:blipFill>
        <p:spPr>
          <a:xfrm>
            <a:off x="3240000" y="904320"/>
            <a:ext cx="2831040" cy="3774960"/>
          </a:xfrm>
          <a:prstGeom prst="rect">
            <a:avLst/>
          </a:prstGeom>
          <a:noFill/>
          <a:ln w="0">
            <a:noFill/>
          </a:ln>
        </p:spPr>
      </p:pic>
      <p:sp>
        <p:nvSpPr>
          <p:cNvPr id="75" name="Rectangle 56"/>
          <p:cNvSpPr/>
          <p:nvPr/>
        </p:nvSpPr>
        <p:spPr>
          <a:xfrm>
            <a:off x="7225200" y="4135680"/>
            <a:ext cx="2339280" cy="855360"/>
          </a:xfrm>
          <a:prstGeom prst="rect">
            <a:avLst/>
          </a:prstGeom>
          <a:noFill/>
          <a:ln w="0">
            <a:noFill/>
          </a:ln>
        </p:spPr>
        <p:style>
          <a:lnRef idx="0"/>
          <a:fillRef idx="0"/>
          <a:effectRef idx="0"/>
          <a:fontRef idx="minor"/>
        </p:style>
        <p:txBody>
          <a:bodyPr lIns="90000" rIns="90000" tIns="45000" bIns="45000" anchor="t" anchorCtr="1">
            <a:spAutoFit/>
          </a:bodyPr>
          <a:p>
            <a:pPr algn="ct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GB" sz="1800" strike="noStrike" u="none">
                <a:solidFill>
                  <a:srgbClr val="000000"/>
                </a:solidFill>
                <a:effectLst/>
                <a:uFillTx/>
                <a:latin typeface="Arial"/>
                <a:ea typeface="DejaVu Sans"/>
              </a:rPr>
              <a:t>Yorkshire Dales National Park centre loses its porch</a:t>
            </a:r>
            <a:endParaRPr b="0" lang="en-GB"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540000" y="108000"/>
            <a:ext cx="9070200" cy="945360"/>
          </a:xfrm>
          <a:prstGeom prst="rect">
            <a:avLst/>
          </a:prstGeom>
          <a:noFill/>
          <a:ln w="0">
            <a:noFill/>
          </a:ln>
        </p:spPr>
        <p:txBody>
          <a:bodyPr lIns="0" rIns="0" tIns="39240" bIns="0" anchor="ctr">
            <a:noAutofit/>
          </a:bodyPr>
          <a:p>
            <a:pPr indent="0" algn="ctr" defTabSz="914400">
              <a:lnSpc>
                <a:spcPct val="93000"/>
              </a:lnSpc>
              <a:spcBef>
                <a:spcPts val="139"/>
              </a:spcBef>
              <a:spcAft>
                <a:spcPts val="139"/>
              </a:spcAft>
              <a:buNone/>
              <a:tabLst>
                <a:tab algn="l" pos="0"/>
              </a:tabLst>
            </a:pPr>
            <a:r>
              <a:rPr b="0" lang="en-GB" sz="4200" strike="noStrike" u="none">
                <a:solidFill>
                  <a:srgbClr val="000000"/>
                </a:solidFill>
                <a:effectLst/>
                <a:uFillTx/>
                <a:latin typeface="Arial"/>
                <a:ea typeface="DejaVu Sans"/>
              </a:rPr>
              <a:t>December</a:t>
            </a:r>
            <a:endParaRPr b="0" lang="en-US" sz="4200" strike="noStrike" u="none">
              <a:solidFill>
                <a:schemeClr val="dk1"/>
              </a:solidFill>
              <a:effectLst/>
              <a:uFillTx/>
              <a:latin typeface="Arial"/>
            </a:endParaRPr>
          </a:p>
        </p:txBody>
      </p:sp>
      <p:pic>
        <p:nvPicPr>
          <p:cNvPr id="77" name="Picture 58" descr=""/>
          <p:cNvPicPr/>
          <p:nvPr/>
        </p:nvPicPr>
        <p:blipFill>
          <a:blip r:embed="rId1"/>
          <a:stretch/>
        </p:blipFill>
        <p:spPr>
          <a:xfrm>
            <a:off x="7020000" y="1035360"/>
            <a:ext cx="2519280" cy="2203920"/>
          </a:xfrm>
          <a:prstGeom prst="rect">
            <a:avLst/>
          </a:prstGeom>
          <a:noFill/>
          <a:ln w="0">
            <a:noFill/>
          </a:ln>
        </p:spPr>
      </p:pic>
      <p:pic>
        <p:nvPicPr>
          <p:cNvPr id="78" name="Picture 59" descr=""/>
          <p:cNvPicPr/>
          <p:nvPr/>
        </p:nvPicPr>
        <p:blipFill>
          <a:blip r:embed="rId2"/>
          <a:stretch/>
        </p:blipFill>
        <p:spPr>
          <a:xfrm>
            <a:off x="3260880" y="1054080"/>
            <a:ext cx="2858400" cy="2143800"/>
          </a:xfrm>
          <a:prstGeom prst="rect">
            <a:avLst/>
          </a:prstGeom>
          <a:noFill/>
          <a:ln w="0">
            <a:noFill/>
          </a:ln>
        </p:spPr>
      </p:pic>
      <p:sp>
        <p:nvSpPr>
          <p:cNvPr id="79" name="Rectangle 60"/>
          <p:cNvSpPr/>
          <p:nvPr/>
        </p:nvSpPr>
        <p:spPr>
          <a:xfrm>
            <a:off x="3318480" y="3218760"/>
            <a:ext cx="2519280" cy="1876320"/>
          </a:xfrm>
          <a:prstGeom prst="rect">
            <a:avLst/>
          </a:prstGeom>
          <a:noFill/>
          <a:ln w="0">
            <a:noFill/>
          </a:ln>
        </p:spPr>
        <p:style>
          <a:lnRef idx="0"/>
          <a:fillRef idx="0"/>
          <a:effectRef idx="0"/>
          <a:fontRef idx="minor"/>
        </p:style>
        <p:txBody>
          <a:bodyPr lIns="90000" rIns="90000" tIns="45000" bIns="45000" anchor="t" anchorCtr="1">
            <a:spAutoFit/>
          </a:bodyPr>
          <a:p>
            <a:pPr algn="ct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GB" sz="1800" strike="noStrike" u="none">
                <a:solidFill>
                  <a:srgbClr val="000000"/>
                </a:solidFill>
                <a:effectLst/>
                <a:uFillTx/>
                <a:latin typeface="Arial"/>
                <a:ea typeface="DejaVu Sans"/>
              </a:rPr>
              <a:t>Carols at The Cove was organised by members of the local community and for once was neither a washout or bitter cold; very well attended.</a:t>
            </a:r>
            <a:endParaRPr b="0" lang="en-GB" sz="1800" strike="noStrike" u="none">
              <a:solidFill>
                <a:srgbClr val="000000"/>
              </a:solidFill>
              <a:effectLst/>
              <a:uFillTx/>
              <a:latin typeface="Arial"/>
            </a:endParaRPr>
          </a:p>
        </p:txBody>
      </p:sp>
      <p:sp>
        <p:nvSpPr>
          <p:cNvPr id="80" name="Rectangle 61"/>
          <p:cNvSpPr/>
          <p:nvPr/>
        </p:nvSpPr>
        <p:spPr>
          <a:xfrm>
            <a:off x="6480000" y="3328920"/>
            <a:ext cx="3086640" cy="2131560"/>
          </a:xfrm>
          <a:prstGeom prst="rect">
            <a:avLst/>
          </a:prstGeom>
          <a:noFill/>
          <a:ln w="0">
            <a:noFill/>
          </a:ln>
        </p:spPr>
        <p:style>
          <a:lnRef idx="0"/>
          <a:fillRef idx="0"/>
          <a:effectRef idx="0"/>
          <a:fontRef idx="minor"/>
        </p:style>
        <p:txBody>
          <a:bodyPr lIns="90000" rIns="90000" tIns="45000" bIns="45000" anchor="t" anchorCtr="1">
            <a:spAutoFit/>
          </a:bodyPr>
          <a:p>
            <a:pPr algn="ct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GB" sz="1800" strike="noStrike" u="none">
                <a:solidFill>
                  <a:srgbClr val="000000"/>
                </a:solidFill>
                <a:effectLst/>
                <a:uFillTx/>
                <a:latin typeface="Arial"/>
                <a:ea typeface="DejaVu Sans"/>
              </a:rPr>
              <a:t>National Park Centre renovation continued with new front doors and porch plus integrated solar panels going on the roof. Closed over Christmas week when sunny weather brought very many visitors.</a:t>
            </a:r>
            <a:endParaRPr b="0" lang="en-GB" sz="1800" strike="noStrike" u="none">
              <a:solidFill>
                <a:srgbClr val="000000"/>
              </a:solidFill>
              <a:effectLst/>
              <a:uFillTx/>
              <a:latin typeface="Arial"/>
            </a:endParaRPr>
          </a:p>
        </p:txBody>
      </p:sp>
      <p:sp>
        <p:nvSpPr>
          <p:cNvPr id="81" name="Rectangle 62"/>
          <p:cNvSpPr/>
          <p:nvPr/>
        </p:nvSpPr>
        <p:spPr>
          <a:xfrm>
            <a:off x="396000" y="3902760"/>
            <a:ext cx="2519280" cy="1799280"/>
          </a:xfrm>
          <a:prstGeom prst="rect">
            <a:avLst/>
          </a:prstGeom>
          <a:noFill/>
          <a:ln w="0">
            <a:noFill/>
          </a:ln>
        </p:spPr>
        <p:style>
          <a:lnRef idx="0"/>
          <a:fillRef idx="0"/>
          <a:effectRef idx="0"/>
          <a:fontRef idx="minor"/>
        </p:style>
        <p:txBody>
          <a:bodyPr lIns="90000" rIns="90000" tIns="45000" bIns="45000" anchor="t" anchorCtr="1">
            <a:spAutoFit/>
          </a:bodyPr>
          <a:p>
            <a:pPr algn="ctr" defTabSz="914400">
              <a:lnSpc>
                <a:spcPct val="93000"/>
              </a:lnSpc>
              <a:spcBef>
                <a:spcPts val="139"/>
              </a:spcBef>
              <a:spcAft>
                <a:spcPts val="13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n-GB" sz="1800" strike="noStrike" u="none">
                <a:solidFill>
                  <a:srgbClr val="000000"/>
                </a:solidFill>
                <a:effectLst/>
                <a:uFillTx/>
                <a:latin typeface="Arial"/>
                <a:ea typeface="DejaVu Sans"/>
              </a:rPr>
              <a:t>As has now become a usual tradition, Advent windows went up throughout upper Malhamdale in resident’s houses.</a:t>
            </a:r>
            <a:endParaRPr b="0" lang="en-GB" sz="1800" strike="noStrike" u="none">
              <a:solidFill>
                <a:srgbClr val="000000"/>
              </a:solidFill>
              <a:effectLst/>
              <a:uFillTx/>
              <a:latin typeface="Arial"/>
            </a:endParaRPr>
          </a:p>
        </p:txBody>
      </p:sp>
      <p:pic>
        <p:nvPicPr>
          <p:cNvPr id="82" name="Picture 63" descr=""/>
          <p:cNvPicPr/>
          <p:nvPr/>
        </p:nvPicPr>
        <p:blipFill>
          <a:blip r:embed="rId3"/>
          <a:stretch/>
        </p:blipFill>
        <p:spPr>
          <a:xfrm>
            <a:off x="436680" y="342000"/>
            <a:ext cx="2442600" cy="325728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43354</TotalTime>
  <Application>LibreOffice/25.2.7.2$Windows_X86_64 LibreOffice_project/5cbfd1ab6520636bb5f7b99185aa69bd7456825d</Application>
  <AppVersion>15.0000</AppVersion>
  <Words>1524</Words>
  <Paragraphs>82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2025-01-09T21:28:53Z</dcterms:created>
  <dc:creator>Michael Parker</dc:creator>
  <dc:description/>
  <dc:language>en-GB</dc:language>
  <cp:lastModifiedBy/>
  <dcterms:modified xsi:type="dcterms:W3CDTF">2026-01-17T20:56:10Z</dcterms:modified>
  <cp:revision>68</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16</vt:i4>
  </property>
</Properties>
</file>