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8" r:id="rId3"/>
    <p:sldId id="259" r:id="rId4"/>
    <p:sldId id="272" r:id="rId5"/>
    <p:sldId id="260" r:id="rId6"/>
    <p:sldId id="262" r:id="rId7"/>
    <p:sldId id="263" r:id="rId8"/>
    <p:sldId id="261" r:id="rId9"/>
    <p:sldId id="264" r:id="rId10"/>
    <p:sldId id="278" r:id="rId11"/>
    <p:sldId id="265" r:id="rId12"/>
    <p:sldId id="266" r:id="rId13"/>
    <p:sldId id="267" r:id="rId14"/>
    <p:sldId id="277" r:id="rId15"/>
    <p:sldId id="268" r:id="rId16"/>
    <p:sldId id="269" r:id="rId17"/>
    <p:sldId id="276" r:id="rId18"/>
    <p:sldId id="271" r:id="rId19"/>
    <p:sldId id="270" r:id="rId20"/>
    <p:sldId id="274" r:id="rId21"/>
    <p:sldId id="279" r:id="rId22"/>
    <p:sldId id="280" r:id="rId23"/>
    <p:sldId id="275" r:id="rId24"/>
    <p:sldId id="273" r:id="rId25"/>
    <p:sldId id="281" r:id="rId2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E1D8647-3CFC-4C4E-9C8C-B30BA4DDE6E8}" v="744" dt="2026-01-15T16:11:13.58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987" autoAdjust="0"/>
    <p:restoredTop sz="94660"/>
  </p:normalViewPr>
  <p:slideViewPr>
    <p:cSldViewPr snapToGrid="0">
      <p:cViewPr varScale="1">
        <p:scale>
          <a:sx n="70" d="100"/>
          <a:sy n="70" d="100"/>
        </p:scale>
        <p:origin x="1123" y="2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microsoft.com/office/2015/10/relationships/revisionInfo" Target="revisionInfo.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7C75D2-7ED8-8DA4-EA83-D55A2D11C95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626A6E54-BDB3-989F-34A8-38E1947F982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97D5C233-B800-4D25-48DC-EE2B224698DC}"/>
              </a:ext>
            </a:extLst>
          </p:cNvPr>
          <p:cNvSpPr>
            <a:spLocks noGrp="1"/>
          </p:cNvSpPr>
          <p:nvPr>
            <p:ph type="dt" sz="half" idx="10"/>
          </p:nvPr>
        </p:nvSpPr>
        <p:spPr/>
        <p:txBody>
          <a:bodyPr/>
          <a:lstStyle/>
          <a:p>
            <a:fld id="{A89A59AF-2D72-48BB-99AE-8AD51BD2040E}" type="datetimeFigureOut">
              <a:rPr lang="en-GB" smtClean="0"/>
              <a:t>18/01/2026</a:t>
            </a:fld>
            <a:endParaRPr lang="en-GB"/>
          </a:p>
        </p:txBody>
      </p:sp>
      <p:sp>
        <p:nvSpPr>
          <p:cNvPr id="5" name="Footer Placeholder 4">
            <a:extLst>
              <a:ext uri="{FF2B5EF4-FFF2-40B4-BE49-F238E27FC236}">
                <a16:creationId xmlns:a16="http://schemas.microsoft.com/office/drawing/2014/main" id="{A62E0589-8252-4EBA-590F-39168B2BCB46}"/>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BC459C17-C9AB-207D-FD68-924D3353D3F8}"/>
              </a:ext>
            </a:extLst>
          </p:cNvPr>
          <p:cNvSpPr>
            <a:spLocks noGrp="1"/>
          </p:cNvSpPr>
          <p:nvPr>
            <p:ph type="sldNum" sz="quarter" idx="12"/>
          </p:nvPr>
        </p:nvSpPr>
        <p:spPr/>
        <p:txBody>
          <a:bodyPr/>
          <a:lstStyle/>
          <a:p>
            <a:fld id="{F47002E6-0F3E-4D10-8608-0FDF59E633F1}" type="slidenum">
              <a:rPr lang="en-GB" smtClean="0"/>
              <a:t>‹#›</a:t>
            </a:fld>
            <a:endParaRPr lang="en-GB"/>
          </a:p>
        </p:txBody>
      </p:sp>
    </p:spTree>
    <p:extLst>
      <p:ext uri="{BB962C8B-B14F-4D97-AF65-F5344CB8AC3E}">
        <p14:creationId xmlns:p14="http://schemas.microsoft.com/office/powerpoint/2010/main" val="136744036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EC2F3B-54A3-F3D1-51AF-BAE4D5111D66}"/>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B89B1581-2ACE-A316-4AA1-D1892C57CBB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1074D18A-4051-B4E8-10C2-BE07EC3746DE}"/>
              </a:ext>
            </a:extLst>
          </p:cNvPr>
          <p:cNvSpPr>
            <a:spLocks noGrp="1"/>
          </p:cNvSpPr>
          <p:nvPr>
            <p:ph type="dt" sz="half" idx="10"/>
          </p:nvPr>
        </p:nvSpPr>
        <p:spPr/>
        <p:txBody>
          <a:bodyPr/>
          <a:lstStyle/>
          <a:p>
            <a:fld id="{A89A59AF-2D72-48BB-99AE-8AD51BD2040E}" type="datetimeFigureOut">
              <a:rPr lang="en-GB" smtClean="0"/>
              <a:t>18/01/2026</a:t>
            </a:fld>
            <a:endParaRPr lang="en-GB"/>
          </a:p>
        </p:txBody>
      </p:sp>
      <p:sp>
        <p:nvSpPr>
          <p:cNvPr id="5" name="Footer Placeholder 4">
            <a:extLst>
              <a:ext uri="{FF2B5EF4-FFF2-40B4-BE49-F238E27FC236}">
                <a16:creationId xmlns:a16="http://schemas.microsoft.com/office/drawing/2014/main" id="{D9A27762-B4E0-F5E2-3BF4-87B8727B0CDA}"/>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0427F1CA-A8C1-08D1-6995-AD0A5BFC2B3B}"/>
              </a:ext>
            </a:extLst>
          </p:cNvPr>
          <p:cNvSpPr>
            <a:spLocks noGrp="1"/>
          </p:cNvSpPr>
          <p:nvPr>
            <p:ph type="sldNum" sz="quarter" idx="12"/>
          </p:nvPr>
        </p:nvSpPr>
        <p:spPr/>
        <p:txBody>
          <a:bodyPr/>
          <a:lstStyle/>
          <a:p>
            <a:fld id="{F47002E6-0F3E-4D10-8608-0FDF59E633F1}" type="slidenum">
              <a:rPr lang="en-GB" smtClean="0"/>
              <a:t>‹#›</a:t>
            </a:fld>
            <a:endParaRPr lang="en-GB"/>
          </a:p>
        </p:txBody>
      </p:sp>
    </p:spTree>
    <p:extLst>
      <p:ext uri="{BB962C8B-B14F-4D97-AF65-F5344CB8AC3E}">
        <p14:creationId xmlns:p14="http://schemas.microsoft.com/office/powerpoint/2010/main" val="19926566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43CCCB-2830-9F75-4309-8CFC95C8CFB9}"/>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E7DF16C7-28D2-3195-62DC-08B73E7ED4B3}"/>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E67F0C9B-F73E-8B17-C4CC-16F8057FFFBE}"/>
              </a:ext>
            </a:extLst>
          </p:cNvPr>
          <p:cNvSpPr>
            <a:spLocks noGrp="1"/>
          </p:cNvSpPr>
          <p:nvPr>
            <p:ph type="dt" sz="half" idx="10"/>
          </p:nvPr>
        </p:nvSpPr>
        <p:spPr/>
        <p:txBody>
          <a:bodyPr/>
          <a:lstStyle/>
          <a:p>
            <a:fld id="{A89A59AF-2D72-48BB-99AE-8AD51BD2040E}" type="datetimeFigureOut">
              <a:rPr lang="en-GB" smtClean="0"/>
              <a:t>18/01/2026</a:t>
            </a:fld>
            <a:endParaRPr lang="en-GB"/>
          </a:p>
        </p:txBody>
      </p:sp>
      <p:sp>
        <p:nvSpPr>
          <p:cNvPr id="5" name="Footer Placeholder 4">
            <a:extLst>
              <a:ext uri="{FF2B5EF4-FFF2-40B4-BE49-F238E27FC236}">
                <a16:creationId xmlns:a16="http://schemas.microsoft.com/office/drawing/2014/main" id="{19F8AA15-F48E-2804-0D28-17F35FA924DE}"/>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FCAD658C-4469-042E-4975-7EF432211098}"/>
              </a:ext>
            </a:extLst>
          </p:cNvPr>
          <p:cNvSpPr>
            <a:spLocks noGrp="1"/>
          </p:cNvSpPr>
          <p:nvPr>
            <p:ph type="sldNum" sz="quarter" idx="12"/>
          </p:nvPr>
        </p:nvSpPr>
        <p:spPr/>
        <p:txBody>
          <a:bodyPr/>
          <a:lstStyle/>
          <a:p>
            <a:fld id="{F47002E6-0F3E-4D10-8608-0FDF59E633F1}" type="slidenum">
              <a:rPr lang="en-GB" smtClean="0"/>
              <a:t>‹#›</a:t>
            </a:fld>
            <a:endParaRPr lang="en-GB"/>
          </a:p>
        </p:txBody>
      </p:sp>
    </p:spTree>
    <p:extLst>
      <p:ext uri="{BB962C8B-B14F-4D97-AF65-F5344CB8AC3E}">
        <p14:creationId xmlns:p14="http://schemas.microsoft.com/office/powerpoint/2010/main" val="143358966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776A6F-E591-7094-B35E-D586F660ED6D}"/>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AE8FE00F-60C1-6546-E5DC-D23CDCF0485C}"/>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299B30D5-928F-ED6D-C513-9F7F37F8E5D1}"/>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875FD0BB-40A4-A73D-7059-1AE700CB2BF0}"/>
              </a:ext>
            </a:extLst>
          </p:cNvPr>
          <p:cNvSpPr>
            <a:spLocks noGrp="1"/>
          </p:cNvSpPr>
          <p:nvPr>
            <p:ph type="dt" sz="half" idx="10"/>
          </p:nvPr>
        </p:nvSpPr>
        <p:spPr/>
        <p:txBody>
          <a:bodyPr/>
          <a:lstStyle/>
          <a:p>
            <a:fld id="{A89A59AF-2D72-48BB-99AE-8AD51BD2040E}" type="datetimeFigureOut">
              <a:rPr lang="en-GB" smtClean="0"/>
              <a:t>18/01/2026</a:t>
            </a:fld>
            <a:endParaRPr lang="en-GB"/>
          </a:p>
        </p:txBody>
      </p:sp>
      <p:sp>
        <p:nvSpPr>
          <p:cNvPr id="6" name="Footer Placeholder 5">
            <a:extLst>
              <a:ext uri="{FF2B5EF4-FFF2-40B4-BE49-F238E27FC236}">
                <a16:creationId xmlns:a16="http://schemas.microsoft.com/office/drawing/2014/main" id="{D672871A-7727-75B1-6541-A1E69540197F}"/>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3D8576FB-D69B-B32C-0705-6D94AC501BF4}"/>
              </a:ext>
            </a:extLst>
          </p:cNvPr>
          <p:cNvSpPr>
            <a:spLocks noGrp="1"/>
          </p:cNvSpPr>
          <p:nvPr>
            <p:ph type="sldNum" sz="quarter" idx="12"/>
          </p:nvPr>
        </p:nvSpPr>
        <p:spPr/>
        <p:txBody>
          <a:bodyPr/>
          <a:lstStyle/>
          <a:p>
            <a:fld id="{F47002E6-0F3E-4D10-8608-0FDF59E633F1}" type="slidenum">
              <a:rPr lang="en-GB" smtClean="0"/>
              <a:t>‹#›</a:t>
            </a:fld>
            <a:endParaRPr lang="en-GB"/>
          </a:p>
        </p:txBody>
      </p:sp>
    </p:spTree>
    <p:extLst>
      <p:ext uri="{BB962C8B-B14F-4D97-AF65-F5344CB8AC3E}">
        <p14:creationId xmlns:p14="http://schemas.microsoft.com/office/powerpoint/2010/main" val="37213486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1D437E-7C0B-B48E-723B-5DF654452D97}"/>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31322A8D-48E1-B84E-5425-8A7D38FE89B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D76CF80-1921-CBB4-CB18-D6D39760E733}"/>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26A4B640-14BB-AD09-09EB-731ADF803EF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DCE122C-C2C6-E111-72CF-AC3A66FF0A55}"/>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18308406-13F9-5615-ABB5-5381D4211B89}"/>
              </a:ext>
            </a:extLst>
          </p:cNvPr>
          <p:cNvSpPr>
            <a:spLocks noGrp="1"/>
          </p:cNvSpPr>
          <p:nvPr>
            <p:ph type="dt" sz="half" idx="10"/>
          </p:nvPr>
        </p:nvSpPr>
        <p:spPr/>
        <p:txBody>
          <a:bodyPr/>
          <a:lstStyle/>
          <a:p>
            <a:fld id="{A89A59AF-2D72-48BB-99AE-8AD51BD2040E}" type="datetimeFigureOut">
              <a:rPr lang="en-GB" smtClean="0"/>
              <a:t>18/01/2026</a:t>
            </a:fld>
            <a:endParaRPr lang="en-GB"/>
          </a:p>
        </p:txBody>
      </p:sp>
      <p:sp>
        <p:nvSpPr>
          <p:cNvPr id="8" name="Footer Placeholder 7">
            <a:extLst>
              <a:ext uri="{FF2B5EF4-FFF2-40B4-BE49-F238E27FC236}">
                <a16:creationId xmlns:a16="http://schemas.microsoft.com/office/drawing/2014/main" id="{0616B726-4F2E-2384-03E2-D6023C79C80B}"/>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EDACF2AD-867C-758A-EB41-0547A0F780D0}"/>
              </a:ext>
            </a:extLst>
          </p:cNvPr>
          <p:cNvSpPr>
            <a:spLocks noGrp="1"/>
          </p:cNvSpPr>
          <p:nvPr>
            <p:ph type="sldNum" sz="quarter" idx="12"/>
          </p:nvPr>
        </p:nvSpPr>
        <p:spPr/>
        <p:txBody>
          <a:bodyPr/>
          <a:lstStyle/>
          <a:p>
            <a:fld id="{F47002E6-0F3E-4D10-8608-0FDF59E633F1}" type="slidenum">
              <a:rPr lang="en-GB" smtClean="0"/>
              <a:t>‹#›</a:t>
            </a:fld>
            <a:endParaRPr lang="en-GB"/>
          </a:p>
        </p:txBody>
      </p:sp>
    </p:spTree>
    <p:extLst>
      <p:ext uri="{BB962C8B-B14F-4D97-AF65-F5344CB8AC3E}">
        <p14:creationId xmlns:p14="http://schemas.microsoft.com/office/powerpoint/2010/main" val="185930914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52C91D-9C66-B940-37B6-2587F6053515}"/>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A2D44985-B83A-EEFB-BD10-692AF848521D}"/>
              </a:ext>
            </a:extLst>
          </p:cNvPr>
          <p:cNvSpPr>
            <a:spLocks noGrp="1"/>
          </p:cNvSpPr>
          <p:nvPr>
            <p:ph type="dt" sz="half" idx="10"/>
          </p:nvPr>
        </p:nvSpPr>
        <p:spPr/>
        <p:txBody>
          <a:bodyPr/>
          <a:lstStyle/>
          <a:p>
            <a:fld id="{A89A59AF-2D72-48BB-99AE-8AD51BD2040E}" type="datetimeFigureOut">
              <a:rPr lang="en-GB" smtClean="0"/>
              <a:t>18/01/2026</a:t>
            </a:fld>
            <a:endParaRPr lang="en-GB"/>
          </a:p>
        </p:txBody>
      </p:sp>
      <p:sp>
        <p:nvSpPr>
          <p:cNvPr id="4" name="Footer Placeholder 3">
            <a:extLst>
              <a:ext uri="{FF2B5EF4-FFF2-40B4-BE49-F238E27FC236}">
                <a16:creationId xmlns:a16="http://schemas.microsoft.com/office/drawing/2014/main" id="{73EA88AA-8AD5-4E8F-3837-73CC8FE1D260}"/>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6D8870EC-F330-8857-EA3D-05EEFBCE9E48}"/>
              </a:ext>
            </a:extLst>
          </p:cNvPr>
          <p:cNvSpPr>
            <a:spLocks noGrp="1"/>
          </p:cNvSpPr>
          <p:nvPr>
            <p:ph type="sldNum" sz="quarter" idx="12"/>
          </p:nvPr>
        </p:nvSpPr>
        <p:spPr/>
        <p:txBody>
          <a:bodyPr/>
          <a:lstStyle/>
          <a:p>
            <a:fld id="{F47002E6-0F3E-4D10-8608-0FDF59E633F1}" type="slidenum">
              <a:rPr lang="en-GB" smtClean="0"/>
              <a:t>‹#›</a:t>
            </a:fld>
            <a:endParaRPr lang="en-GB"/>
          </a:p>
        </p:txBody>
      </p:sp>
    </p:spTree>
    <p:extLst>
      <p:ext uri="{BB962C8B-B14F-4D97-AF65-F5344CB8AC3E}">
        <p14:creationId xmlns:p14="http://schemas.microsoft.com/office/powerpoint/2010/main" val="197282381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C05FBD9-2E61-A1AD-844F-EEBAAFF9C0E4}"/>
              </a:ext>
            </a:extLst>
          </p:cNvPr>
          <p:cNvSpPr>
            <a:spLocks noGrp="1"/>
          </p:cNvSpPr>
          <p:nvPr>
            <p:ph type="dt" sz="half" idx="10"/>
          </p:nvPr>
        </p:nvSpPr>
        <p:spPr/>
        <p:txBody>
          <a:bodyPr/>
          <a:lstStyle/>
          <a:p>
            <a:fld id="{A89A59AF-2D72-48BB-99AE-8AD51BD2040E}" type="datetimeFigureOut">
              <a:rPr lang="en-GB" smtClean="0"/>
              <a:t>18/01/2026</a:t>
            </a:fld>
            <a:endParaRPr lang="en-GB"/>
          </a:p>
        </p:txBody>
      </p:sp>
      <p:sp>
        <p:nvSpPr>
          <p:cNvPr id="3" name="Footer Placeholder 2">
            <a:extLst>
              <a:ext uri="{FF2B5EF4-FFF2-40B4-BE49-F238E27FC236}">
                <a16:creationId xmlns:a16="http://schemas.microsoft.com/office/drawing/2014/main" id="{FCD7D5F7-5C67-FC4F-F471-71945DF98699}"/>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15F1913D-575A-F2BB-2F7D-309A5BE203F6}"/>
              </a:ext>
            </a:extLst>
          </p:cNvPr>
          <p:cNvSpPr>
            <a:spLocks noGrp="1"/>
          </p:cNvSpPr>
          <p:nvPr>
            <p:ph type="sldNum" sz="quarter" idx="12"/>
          </p:nvPr>
        </p:nvSpPr>
        <p:spPr/>
        <p:txBody>
          <a:bodyPr/>
          <a:lstStyle/>
          <a:p>
            <a:fld id="{F47002E6-0F3E-4D10-8608-0FDF59E633F1}" type="slidenum">
              <a:rPr lang="en-GB" smtClean="0"/>
              <a:t>‹#›</a:t>
            </a:fld>
            <a:endParaRPr lang="en-GB"/>
          </a:p>
        </p:txBody>
      </p:sp>
    </p:spTree>
    <p:extLst>
      <p:ext uri="{BB962C8B-B14F-4D97-AF65-F5344CB8AC3E}">
        <p14:creationId xmlns:p14="http://schemas.microsoft.com/office/powerpoint/2010/main" val="426278747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C35E07-3DFF-ECEC-D0BD-FC95393F172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00ACAEA6-F0C6-A6FC-62E9-F268F1AC743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68EE41ED-7E3A-CF6F-59FB-185B9F0D20C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A87A12A-5BB2-1765-66BD-754ABCEFF7D5}"/>
              </a:ext>
            </a:extLst>
          </p:cNvPr>
          <p:cNvSpPr>
            <a:spLocks noGrp="1"/>
          </p:cNvSpPr>
          <p:nvPr>
            <p:ph type="dt" sz="half" idx="10"/>
          </p:nvPr>
        </p:nvSpPr>
        <p:spPr/>
        <p:txBody>
          <a:bodyPr/>
          <a:lstStyle/>
          <a:p>
            <a:fld id="{A89A59AF-2D72-48BB-99AE-8AD51BD2040E}" type="datetimeFigureOut">
              <a:rPr lang="en-GB" smtClean="0"/>
              <a:t>18/01/2026</a:t>
            </a:fld>
            <a:endParaRPr lang="en-GB"/>
          </a:p>
        </p:txBody>
      </p:sp>
      <p:sp>
        <p:nvSpPr>
          <p:cNvPr id="6" name="Footer Placeholder 5">
            <a:extLst>
              <a:ext uri="{FF2B5EF4-FFF2-40B4-BE49-F238E27FC236}">
                <a16:creationId xmlns:a16="http://schemas.microsoft.com/office/drawing/2014/main" id="{B6838E75-B2BD-88A0-614F-742AE901B0AB}"/>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8E84307F-6653-470D-680F-51FA4929F14D}"/>
              </a:ext>
            </a:extLst>
          </p:cNvPr>
          <p:cNvSpPr>
            <a:spLocks noGrp="1"/>
          </p:cNvSpPr>
          <p:nvPr>
            <p:ph type="sldNum" sz="quarter" idx="12"/>
          </p:nvPr>
        </p:nvSpPr>
        <p:spPr/>
        <p:txBody>
          <a:bodyPr/>
          <a:lstStyle/>
          <a:p>
            <a:fld id="{F47002E6-0F3E-4D10-8608-0FDF59E633F1}" type="slidenum">
              <a:rPr lang="en-GB" smtClean="0"/>
              <a:t>‹#›</a:t>
            </a:fld>
            <a:endParaRPr lang="en-GB"/>
          </a:p>
        </p:txBody>
      </p:sp>
    </p:spTree>
    <p:extLst>
      <p:ext uri="{BB962C8B-B14F-4D97-AF65-F5344CB8AC3E}">
        <p14:creationId xmlns:p14="http://schemas.microsoft.com/office/powerpoint/2010/main" val="43196191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D6E82C-D39E-444C-AA7D-52E25035CE7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FC9D9AD2-4CCE-B361-3DFF-118324860A3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D27ABFCB-04B4-C912-6CD4-0D426A1D974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171577F-5AA3-D6E2-1641-8798E90DEF3D}"/>
              </a:ext>
            </a:extLst>
          </p:cNvPr>
          <p:cNvSpPr>
            <a:spLocks noGrp="1"/>
          </p:cNvSpPr>
          <p:nvPr>
            <p:ph type="dt" sz="half" idx="10"/>
          </p:nvPr>
        </p:nvSpPr>
        <p:spPr/>
        <p:txBody>
          <a:bodyPr/>
          <a:lstStyle/>
          <a:p>
            <a:fld id="{A89A59AF-2D72-48BB-99AE-8AD51BD2040E}" type="datetimeFigureOut">
              <a:rPr lang="en-GB" smtClean="0"/>
              <a:t>18/01/2026</a:t>
            </a:fld>
            <a:endParaRPr lang="en-GB"/>
          </a:p>
        </p:txBody>
      </p:sp>
      <p:sp>
        <p:nvSpPr>
          <p:cNvPr id="6" name="Footer Placeholder 5">
            <a:extLst>
              <a:ext uri="{FF2B5EF4-FFF2-40B4-BE49-F238E27FC236}">
                <a16:creationId xmlns:a16="http://schemas.microsoft.com/office/drawing/2014/main" id="{BBFE8BFB-F3D4-9140-FCA5-33502E96447F}"/>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6F21797E-12AD-BC56-8BDA-A496A8B399AD}"/>
              </a:ext>
            </a:extLst>
          </p:cNvPr>
          <p:cNvSpPr>
            <a:spLocks noGrp="1"/>
          </p:cNvSpPr>
          <p:nvPr>
            <p:ph type="sldNum" sz="quarter" idx="12"/>
          </p:nvPr>
        </p:nvSpPr>
        <p:spPr/>
        <p:txBody>
          <a:bodyPr/>
          <a:lstStyle/>
          <a:p>
            <a:fld id="{F47002E6-0F3E-4D10-8608-0FDF59E633F1}" type="slidenum">
              <a:rPr lang="en-GB" smtClean="0"/>
              <a:t>‹#›</a:t>
            </a:fld>
            <a:endParaRPr lang="en-GB"/>
          </a:p>
        </p:txBody>
      </p:sp>
    </p:spTree>
    <p:extLst>
      <p:ext uri="{BB962C8B-B14F-4D97-AF65-F5344CB8AC3E}">
        <p14:creationId xmlns:p14="http://schemas.microsoft.com/office/powerpoint/2010/main" val="205729142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BADDCC-AE72-5A1B-DD8E-F56A0E41A6C2}"/>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CCAB3DA6-173C-BABE-7E8B-9F5DE77E1BF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1719452B-A581-1FDA-0E4C-0487B9642F8F}"/>
              </a:ext>
            </a:extLst>
          </p:cNvPr>
          <p:cNvSpPr>
            <a:spLocks noGrp="1"/>
          </p:cNvSpPr>
          <p:nvPr>
            <p:ph type="dt" sz="half" idx="10"/>
          </p:nvPr>
        </p:nvSpPr>
        <p:spPr/>
        <p:txBody>
          <a:bodyPr/>
          <a:lstStyle/>
          <a:p>
            <a:fld id="{A89A59AF-2D72-48BB-99AE-8AD51BD2040E}" type="datetimeFigureOut">
              <a:rPr lang="en-GB" smtClean="0"/>
              <a:t>18/01/2026</a:t>
            </a:fld>
            <a:endParaRPr lang="en-GB"/>
          </a:p>
        </p:txBody>
      </p:sp>
      <p:sp>
        <p:nvSpPr>
          <p:cNvPr id="5" name="Footer Placeholder 4">
            <a:extLst>
              <a:ext uri="{FF2B5EF4-FFF2-40B4-BE49-F238E27FC236}">
                <a16:creationId xmlns:a16="http://schemas.microsoft.com/office/drawing/2014/main" id="{0BCC8217-C762-0D2E-77C9-3F9D840E7079}"/>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141D1368-FD14-DB54-7321-C60D2C5157FE}"/>
              </a:ext>
            </a:extLst>
          </p:cNvPr>
          <p:cNvSpPr>
            <a:spLocks noGrp="1"/>
          </p:cNvSpPr>
          <p:nvPr>
            <p:ph type="sldNum" sz="quarter" idx="12"/>
          </p:nvPr>
        </p:nvSpPr>
        <p:spPr/>
        <p:txBody>
          <a:bodyPr/>
          <a:lstStyle/>
          <a:p>
            <a:fld id="{F47002E6-0F3E-4D10-8608-0FDF59E633F1}" type="slidenum">
              <a:rPr lang="en-GB" smtClean="0"/>
              <a:t>‹#›</a:t>
            </a:fld>
            <a:endParaRPr lang="en-GB"/>
          </a:p>
        </p:txBody>
      </p:sp>
    </p:spTree>
    <p:extLst>
      <p:ext uri="{BB962C8B-B14F-4D97-AF65-F5344CB8AC3E}">
        <p14:creationId xmlns:p14="http://schemas.microsoft.com/office/powerpoint/2010/main" val="172725090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B9FC468-94B4-4F7E-7490-FA418D29BF70}"/>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510CEB27-A2B0-E57D-BD8D-7A67D983319F}"/>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23F54656-47C1-F7AF-6C61-58C0F37F5C49}"/>
              </a:ext>
            </a:extLst>
          </p:cNvPr>
          <p:cNvSpPr>
            <a:spLocks noGrp="1"/>
          </p:cNvSpPr>
          <p:nvPr>
            <p:ph type="dt" sz="half" idx="10"/>
          </p:nvPr>
        </p:nvSpPr>
        <p:spPr/>
        <p:txBody>
          <a:bodyPr/>
          <a:lstStyle/>
          <a:p>
            <a:fld id="{A89A59AF-2D72-48BB-99AE-8AD51BD2040E}" type="datetimeFigureOut">
              <a:rPr lang="en-GB" smtClean="0"/>
              <a:t>18/01/2026</a:t>
            </a:fld>
            <a:endParaRPr lang="en-GB"/>
          </a:p>
        </p:txBody>
      </p:sp>
      <p:sp>
        <p:nvSpPr>
          <p:cNvPr id="5" name="Footer Placeholder 4">
            <a:extLst>
              <a:ext uri="{FF2B5EF4-FFF2-40B4-BE49-F238E27FC236}">
                <a16:creationId xmlns:a16="http://schemas.microsoft.com/office/drawing/2014/main" id="{7E8DC7CB-3AB2-C9F3-8FBC-63A65FB592F6}"/>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A5052410-60C7-018E-D9F5-71BA2787C0BF}"/>
              </a:ext>
            </a:extLst>
          </p:cNvPr>
          <p:cNvSpPr>
            <a:spLocks noGrp="1"/>
          </p:cNvSpPr>
          <p:nvPr>
            <p:ph type="sldNum" sz="quarter" idx="12"/>
          </p:nvPr>
        </p:nvSpPr>
        <p:spPr/>
        <p:txBody>
          <a:bodyPr/>
          <a:lstStyle/>
          <a:p>
            <a:fld id="{F47002E6-0F3E-4D10-8608-0FDF59E633F1}" type="slidenum">
              <a:rPr lang="en-GB" smtClean="0"/>
              <a:t>‹#›</a:t>
            </a:fld>
            <a:endParaRPr lang="en-GB"/>
          </a:p>
        </p:txBody>
      </p:sp>
    </p:spTree>
    <p:extLst>
      <p:ext uri="{BB962C8B-B14F-4D97-AF65-F5344CB8AC3E}">
        <p14:creationId xmlns:p14="http://schemas.microsoft.com/office/powerpoint/2010/main" val="262658025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9D794F9-BB0D-4241-B2B1-4D7C3015309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FBAEA890-22B7-FC15-084D-3AEF3960289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3D31F416-AE56-7AF3-BF56-BBA3C8FCB13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A89A59AF-2D72-48BB-99AE-8AD51BD2040E}" type="datetimeFigureOut">
              <a:rPr lang="en-GB" smtClean="0"/>
              <a:t>18/01/2026</a:t>
            </a:fld>
            <a:endParaRPr lang="en-GB"/>
          </a:p>
        </p:txBody>
      </p:sp>
      <p:sp>
        <p:nvSpPr>
          <p:cNvPr id="5" name="Footer Placeholder 4">
            <a:extLst>
              <a:ext uri="{FF2B5EF4-FFF2-40B4-BE49-F238E27FC236}">
                <a16:creationId xmlns:a16="http://schemas.microsoft.com/office/drawing/2014/main" id="{CC3A9291-0E47-B0B1-CA4D-021FC39E9B2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B"/>
          </a:p>
        </p:txBody>
      </p:sp>
      <p:sp>
        <p:nvSpPr>
          <p:cNvPr id="6" name="Slide Number Placeholder 5">
            <a:extLst>
              <a:ext uri="{FF2B5EF4-FFF2-40B4-BE49-F238E27FC236}">
                <a16:creationId xmlns:a16="http://schemas.microsoft.com/office/drawing/2014/main" id="{45589F90-492A-616F-8378-AFB7B5CBC1F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F47002E6-0F3E-4D10-8608-0FDF59E633F1}" type="slidenum">
              <a:rPr lang="en-GB" smtClean="0"/>
              <a:t>‹#›</a:t>
            </a:fld>
            <a:endParaRPr lang="en-GB"/>
          </a:p>
        </p:txBody>
      </p:sp>
    </p:spTree>
    <p:extLst>
      <p:ext uri="{BB962C8B-B14F-4D97-AF65-F5344CB8AC3E}">
        <p14:creationId xmlns:p14="http://schemas.microsoft.com/office/powerpoint/2010/main" val="370552899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6.xml"/><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6.xml"/><Relationship Id="rId4" Type="http://schemas.openxmlformats.org/officeDocument/2006/relationships/image" Target="../media/image19.png"/></Relationships>
</file>

<file path=ppt/slides/_rels/slide1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6.xml"/><Relationship Id="rId4" Type="http://schemas.openxmlformats.org/officeDocument/2006/relationships/image" Target="../media/image22.png"/></Relationships>
</file>

<file path=ppt/slides/_rels/slide1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6.xml"/><Relationship Id="rId5" Type="http://schemas.openxmlformats.org/officeDocument/2006/relationships/image" Target="../media/image28.png"/><Relationship Id="rId4" Type="http://schemas.openxmlformats.org/officeDocument/2006/relationships/image" Target="../media/image27.png"/></Relationships>
</file>

<file path=ppt/slides/_rels/slide15.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6.xml"/><Relationship Id="rId4" Type="http://schemas.openxmlformats.org/officeDocument/2006/relationships/image" Target="../media/image33.png"/></Relationships>
</file>

<file path=ppt/slides/_rels/slide18.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6.xml"/><Relationship Id="rId4" Type="http://schemas.openxmlformats.org/officeDocument/2006/relationships/image" Target="../media/image37.png"/></Relationships>
</file>

<file path=ppt/slides/_rels/slide20.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6.xml"/><Relationship Id="rId5" Type="http://schemas.openxmlformats.org/officeDocument/2006/relationships/image" Target="../media/image41.png"/><Relationship Id="rId4" Type="http://schemas.openxmlformats.org/officeDocument/2006/relationships/image" Target="../media/image40.png"/></Relationships>
</file>

<file path=ppt/slides/_rels/slide21.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png"/><Relationship Id="rId1" Type="http://schemas.openxmlformats.org/officeDocument/2006/relationships/slideLayout" Target="../slideLayouts/slideLayout6.xml"/><Relationship Id="rId4" Type="http://schemas.openxmlformats.org/officeDocument/2006/relationships/image" Target="../media/image46.png"/></Relationships>
</file>

<file path=ppt/slides/_rels/slide24.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png"/><Relationship Id="rId1" Type="http://schemas.openxmlformats.org/officeDocument/2006/relationships/slideLayout" Target="../slideLayouts/slideLayout6.xml"/><Relationship Id="rId4" Type="http://schemas.openxmlformats.org/officeDocument/2006/relationships/image" Target="../media/image49.png"/></Relationships>
</file>

<file path=ppt/slides/_rels/slide25.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ECC07320-C2CA-4E29-8481-9D9E143C778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BA06C5B3-CA8C-9ED6-1AB2-5F445E9FC0A9}"/>
              </a:ext>
            </a:extLst>
          </p:cNvPr>
          <p:cNvPicPr>
            <a:picLocks noChangeAspect="1"/>
          </p:cNvPicPr>
          <p:nvPr/>
        </p:nvPicPr>
        <p:blipFill>
          <a:blip r:embed="rId2"/>
          <a:srcRect b="5436"/>
          <a:stretch>
            <a:fillRect/>
          </a:stretch>
        </p:blipFill>
        <p:spPr>
          <a:xfrm>
            <a:off x="2522358" y="10"/>
            <a:ext cx="9669642" cy="6857990"/>
          </a:xfrm>
          <a:prstGeom prst="rect">
            <a:avLst/>
          </a:prstGeom>
        </p:spPr>
      </p:pic>
      <p:sp>
        <p:nvSpPr>
          <p:cNvPr id="18" name="Rectangle 17">
            <a:extLst>
              <a:ext uri="{FF2B5EF4-FFF2-40B4-BE49-F238E27FC236}">
                <a16:creationId xmlns:a16="http://schemas.microsoft.com/office/drawing/2014/main" id="{178FB36B-5BFE-42CA-BC60-1115E0D95E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669E978D-38CC-99E7-D94B-54AD76D142CF}"/>
              </a:ext>
            </a:extLst>
          </p:cNvPr>
          <p:cNvSpPr>
            <a:spLocks noGrp="1"/>
          </p:cNvSpPr>
          <p:nvPr>
            <p:ph type="ctrTitle"/>
          </p:nvPr>
        </p:nvSpPr>
        <p:spPr>
          <a:xfrm>
            <a:off x="952228" y="743447"/>
            <a:ext cx="3973385" cy="3692028"/>
          </a:xfrm>
          <a:noFill/>
        </p:spPr>
        <p:txBody>
          <a:bodyPr>
            <a:normAutofit/>
          </a:bodyPr>
          <a:lstStyle/>
          <a:p>
            <a:pPr algn="l"/>
            <a:r>
              <a:rPr lang="en-GB" sz="5200"/>
              <a:t>Kirkby Malham Diary</a:t>
            </a:r>
          </a:p>
        </p:txBody>
      </p:sp>
      <p:sp>
        <p:nvSpPr>
          <p:cNvPr id="3" name="Subtitle 2">
            <a:extLst>
              <a:ext uri="{FF2B5EF4-FFF2-40B4-BE49-F238E27FC236}">
                <a16:creationId xmlns:a16="http://schemas.microsoft.com/office/drawing/2014/main" id="{582F376F-8DA5-8A8C-0FF4-9945BFA30E28}"/>
              </a:ext>
            </a:extLst>
          </p:cNvPr>
          <p:cNvSpPr>
            <a:spLocks noGrp="1"/>
          </p:cNvSpPr>
          <p:nvPr>
            <p:ph type="subTitle" idx="1"/>
          </p:nvPr>
        </p:nvSpPr>
        <p:spPr>
          <a:xfrm>
            <a:off x="952229" y="4629234"/>
            <a:ext cx="3973386" cy="1485319"/>
          </a:xfrm>
          <a:noFill/>
        </p:spPr>
        <p:txBody>
          <a:bodyPr>
            <a:normAutofit/>
          </a:bodyPr>
          <a:lstStyle/>
          <a:p>
            <a:pPr algn="l"/>
            <a:r>
              <a:rPr lang="en-GB"/>
              <a:t>2025</a:t>
            </a:r>
          </a:p>
        </p:txBody>
      </p:sp>
    </p:spTree>
    <p:extLst>
      <p:ext uri="{BB962C8B-B14F-4D97-AF65-F5344CB8AC3E}">
        <p14:creationId xmlns:p14="http://schemas.microsoft.com/office/powerpoint/2010/main" val="90339074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EA3B977-D8D4-51D2-974E-07C278B03B7E}"/>
              </a:ext>
            </a:extLst>
          </p:cNvPr>
          <p:cNvPicPr>
            <a:picLocks noChangeAspect="1"/>
          </p:cNvPicPr>
          <p:nvPr/>
        </p:nvPicPr>
        <p:blipFill>
          <a:blip r:embed="rId2"/>
          <a:srcRect b="25000"/>
          <a:stretch/>
        </p:blipFill>
        <p:spPr>
          <a:xfrm>
            <a:off x="0" y="-111750"/>
            <a:ext cx="12191980" cy="6857990"/>
          </a:xfrm>
          <a:prstGeom prst="rect">
            <a:avLst/>
          </a:prstGeom>
        </p:spPr>
      </p:pic>
      <p:sp>
        <p:nvSpPr>
          <p:cNvPr id="8" name="Rectangle 7">
            <a:extLst>
              <a:ext uri="{FF2B5EF4-FFF2-40B4-BE49-F238E27FC236}">
                <a16:creationId xmlns:a16="http://schemas.microsoft.com/office/drawing/2014/main" id="{37C89E4B-3C9F-44B9-8B86-D9E3D112D8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320142"/>
            <a:ext cx="12192000" cy="736551"/>
          </a:xfrm>
          <a:prstGeom prst="rect">
            <a:avLst/>
          </a:prstGeom>
          <a:solidFill>
            <a:schemeClr val="bg1">
              <a:alpha val="9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18332CF-6540-8895-B322-8797AFFAB401}"/>
              </a:ext>
            </a:extLst>
          </p:cNvPr>
          <p:cNvSpPr>
            <a:spLocks noGrp="1"/>
          </p:cNvSpPr>
          <p:nvPr>
            <p:ph type="title"/>
          </p:nvPr>
        </p:nvSpPr>
        <p:spPr>
          <a:xfrm>
            <a:off x="523875" y="5317240"/>
            <a:ext cx="11210925" cy="744836"/>
          </a:xfrm>
        </p:spPr>
        <p:txBody>
          <a:bodyPr>
            <a:noAutofit/>
          </a:bodyPr>
          <a:lstStyle/>
          <a:p>
            <a:pPr algn="ctr"/>
            <a:r>
              <a:rPr lang="en-GB" sz="2800" dirty="0">
                <a:solidFill>
                  <a:schemeClr val="tx1">
                    <a:lumMod val="85000"/>
                    <a:lumOff val="15000"/>
                  </a:schemeClr>
                </a:solidFill>
                <a:latin typeface="+mn-lt"/>
              </a:rPr>
              <a:t>5</a:t>
            </a:r>
            <a:r>
              <a:rPr lang="en-GB" sz="2800" baseline="30000" dirty="0">
                <a:solidFill>
                  <a:schemeClr val="tx1">
                    <a:lumMod val="85000"/>
                    <a:lumOff val="15000"/>
                  </a:schemeClr>
                </a:solidFill>
                <a:latin typeface="+mn-lt"/>
              </a:rPr>
              <a:t>th</a:t>
            </a:r>
            <a:r>
              <a:rPr lang="en-GB" sz="2800" dirty="0">
                <a:solidFill>
                  <a:schemeClr val="tx1">
                    <a:lumMod val="85000"/>
                    <a:lumOff val="15000"/>
                  </a:schemeClr>
                </a:solidFill>
                <a:latin typeface="+mn-lt"/>
              </a:rPr>
              <a:t> January brought heavy snow. The road to Settle was definitely closed!</a:t>
            </a:r>
          </a:p>
        </p:txBody>
      </p:sp>
      <p:cxnSp>
        <p:nvCxnSpPr>
          <p:cNvPr id="10" name="Straight Connector 9">
            <a:extLst>
              <a:ext uri="{FF2B5EF4-FFF2-40B4-BE49-F238E27FC236}">
                <a16:creationId xmlns:a16="http://schemas.microsoft.com/office/drawing/2014/main" id="{AA2EAA10-076F-46BD-8F0F-B9A2FB77A85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5241983"/>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D891E407-403B-4764-86C9-33A56D3BCAA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34852"/>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3340093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4F7B9026-36AD-42E4-B172-8D68F3A339B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6" name="Picture 5">
            <a:extLst>
              <a:ext uri="{FF2B5EF4-FFF2-40B4-BE49-F238E27FC236}">
                <a16:creationId xmlns:a16="http://schemas.microsoft.com/office/drawing/2014/main" id="{56376A25-97A3-ED5E-7FBC-2FCF44E2D4EE}"/>
              </a:ext>
            </a:extLst>
          </p:cNvPr>
          <p:cNvPicPr>
            <a:picLocks noChangeAspect="1"/>
          </p:cNvPicPr>
          <p:nvPr/>
        </p:nvPicPr>
        <p:blipFill>
          <a:blip r:embed="rId2"/>
          <a:srcRect l="13726" r="8636" b="-3"/>
          <a:stretch/>
        </p:blipFill>
        <p:spPr>
          <a:xfrm>
            <a:off x="192528" y="171716"/>
            <a:ext cx="3793268" cy="6514565"/>
          </a:xfrm>
          <a:prstGeom prst="rect">
            <a:avLst/>
          </a:prstGeom>
        </p:spPr>
      </p:pic>
      <p:pic>
        <p:nvPicPr>
          <p:cNvPr id="4" name="Picture 3">
            <a:extLst>
              <a:ext uri="{FF2B5EF4-FFF2-40B4-BE49-F238E27FC236}">
                <a16:creationId xmlns:a16="http://schemas.microsoft.com/office/drawing/2014/main" id="{27EA1F19-5C35-B595-6D79-C1AD66703E2F}"/>
              </a:ext>
            </a:extLst>
          </p:cNvPr>
          <p:cNvPicPr>
            <a:picLocks noChangeAspect="1"/>
          </p:cNvPicPr>
          <p:nvPr/>
        </p:nvPicPr>
        <p:blipFill>
          <a:blip r:embed="rId3"/>
          <a:srcRect l="10399" r="11355" b="-3"/>
          <a:stretch/>
        </p:blipFill>
        <p:spPr>
          <a:xfrm>
            <a:off x="4184538" y="171716"/>
            <a:ext cx="3822924" cy="6514565"/>
          </a:xfrm>
          <a:prstGeom prst="rect">
            <a:avLst/>
          </a:prstGeom>
        </p:spPr>
      </p:pic>
      <p:pic>
        <p:nvPicPr>
          <p:cNvPr id="5" name="Picture 4">
            <a:extLst>
              <a:ext uri="{FF2B5EF4-FFF2-40B4-BE49-F238E27FC236}">
                <a16:creationId xmlns:a16="http://schemas.microsoft.com/office/drawing/2014/main" id="{CED27927-3545-2BDF-FF9F-9DC47B420DEB}"/>
              </a:ext>
            </a:extLst>
          </p:cNvPr>
          <p:cNvPicPr>
            <a:picLocks noChangeAspect="1"/>
          </p:cNvPicPr>
          <p:nvPr/>
        </p:nvPicPr>
        <p:blipFill>
          <a:blip r:embed="rId4"/>
          <a:srcRect l="18604" r="4410" b="-3"/>
          <a:stretch/>
        </p:blipFill>
        <p:spPr>
          <a:xfrm>
            <a:off x="8188032" y="171716"/>
            <a:ext cx="3799007" cy="6514565"/>
          </a:xfrm>
          <a:prstGeom prst="rect">
            <a:avLst/>
          </a:prstGeom>
        </p:spPr>
      </p:pic>
      <p:sp>
        <p:nvSpPr>
          <p:cNvPr id="2" name="TextBox 1">
            <a:extLst>
              <a:ext uri="{FF2B5EF4-FFF2-40B4-BE49-F238E27FC236}">
                <a16:creationId xmlns:a16="http://schemas.microsoft.com/office/drawing/2014/main" id="{A6FD294C-7F89-4DCE-ABE9-512BB3499A2A}"/>
              </a:ext>
            </a:extLst>
          </p:cNvPr>
          <p:cNvSpPr txBox="1"/>
          <p:nvPr/>
        </p:nvSpPr>
        <p:spPr>
          <a:xfrm>
            <a:off x="4518869" y="5721292"/>
            <a:ext cx="3154261" cy="646331"/>
          </a:xfrm>
          <a:prstGeom prst="rect">
            <a:avLst/>
          </a:prstGeom>
          <a:solidFill>
            <a:schemeClr val="bg2">
              <a:lumMod val="90000"/>
            </a:schemeClr>
          </a:solidFill>
        </p:spPr>
        <p:txBody>
          <a:bodyPr wrap="square" rtlCol="0">
            <a:spAutoFit/>
          </a:bodyPr>
          <a:lstStyle/>
          <a:p>
            <a:r>
              <a:rPr lang="en-GB" dirty="0"/>
              <a:t>The snow lasted for a week due to sub zero temperatures.</a:t>
            </a:r>
          </a:p>
        </p:txBody>
      </p:sp>
    </p:spTree>
    <p:extLst>
      <p:ext uri="{BB962C8B-B14F-4D97-AF65-F5344CB8AC3E}">
        <p14:creationId xmlns:p14="http://schemas.microsoft.com/office/powerpoint/2010/main" val="69718220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C4879EFC-8E62-4E00-973C-C45EE9EC676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A43038E-A3E1-6EC4-6966-3A17DA356BBF}"/>
              </a:ext>
            </a:extLst>
          </p:cNvPr>
          <p:cNvSpPr>
            <a:spLocks noGrp="1"/>
          </p:cNvSpPr>
          <p:nvPr>
            <p:ph type="title"/>
          </p:nvPr>
        </p:nvSpPr>
        <p:spPr>
          <a:xfrm>
            <a:off x="638881" y="457200"/>
            <a:ext cx="10909640" cy="1368614"/>
          </a:xfrm>
        </p:spPr>
        <p:txBody>
          <a:bodyPr vert="horz" lIns="91440" tIns="45720" rIns="91440" bIns="45720" rtlCol="0" anchor="ctr">
            <a:normAutofit/>
          </a:bodyPr>
          <a:lstStyle/>
          <a:p>
            <a:r>
              <a:rPr lang="en-US" sz="3600" dirty="0"/>
              <a:t>But regular January events such as Burns Night and Film Night went ahead as normal in Kirkby Malham Parish Hall.</a:t>
            </a:r>
          </a:p>
        </p:txBody>
      </p:sp>
      <p:sp>
        <p:nvSpPr>
          <p:cNvPr id="12" name="sketch line">
            <a:extLst>
              <a:ext uri="{FF2B5EF4-FFF2-40B4-BE49-F238E27FC236}">
                <a16:creationId xmlns:a16="http://schemas.microsoft.com/office/drawing/2014/main" id="{D6A9C53F-5F90-40A5-8C85-5412D39C8C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50080" y="1850683"/>
            <a:ext cx="3291840" cy="18288"/>
          </a:xfrm>
          <a:custGeom>
            <a:avLst/>
            <a:gdLst>
              <a:gd name="csX0" fmla="*/ 0 w 3291840"/>
              <a:gd name="csY0" fmla="*/ 0 h 18288"/>
              <a:gd name="csX1" fmla="*/ 658368 w 3291840"/>
              <a:gd name="csY1" fmla="*/ 0 h 18288"/>
              <a:gd name="csX2" fmla="*/ 1283818 w 3291840"/>
              <a:gd name="csY2" fmla="*/ 0 h 18288"/>
              <a:gd name="csX3" fmla="*/ 1909267 w 3291840"/>
              <a:gd name="csY3" fmla="*/ 0 h 18288"/>
              <a:gd name="csX4" fmla="*/ 2633472 w 3291840"/>
              <a:gd name="csY4" fmla="*/ 0 h 18288"/>
              <a:gd name="csX5" fmla="*/ 3291840 w 3291840"/>
              <a:gd name="csY5" fmla="*/ 0 h 18288"/>
              <a:gd name="csX6" fmla="*/ 3291840 w 3291840"/>
              <a:gd name="csY6" fmla="*/ 18288 h 18288"/>
              <a:gd name="csX7" fmla="*/ 2633472 w 3291840"/>
              <a:gd name="csY7" fmla="*/ 18288 h 18288"/>
              <a:gd name="csX8" fmla="*/ 2073859 w 3291840"/>
              <a:gd name="csY8" fmla="*/ 18288 h 18288"/>
              <a:gd name="csX9" fmla="*/ 1448410 w 3291840"/>
              <a:gd name="csY9" fmla="*/ 18288 h 18288"/>
              <a:gd name="csX10" fmla="*/ 822960 w 3291840"/>
              <a:gd name="csY10" fmla="*/ 18288 h 18288"/>
              <a:gd name="csX11" fmla="*/ 0 w 3291840"/>
              <a:gd name="csY11" fmla="*/ 18288 h 18288"/>
              <a:gd name="csX12" fmla="*/ 0 w 3291840"/>
              <a:gd name="csY12"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3291840" h="18288" fill="none" extrusionOk="0">
                <a:moveTo>
                  <a:pt x="0" y="0"/>
                </a:moveTo>
                <a:cubicBezTo>
                  <a:pt x="173077" y="-20031"/>
                  <a:pt x="443104" y="6424"/>
                  <a:pt x="658368" y="0"/>
                </a:cubicBezTo>
                <a:cubicBezTo>
                  <a:pt x="873632" y="-6424"/>
                  <a:pt x="1034028" y="11764"/>
                  <a:pt x="1283818" y="0"/>
                </a:cubicBezTo>
                <a:cubicBezTo>
                  <a:pt x="1533608" y="-11764"/>
                  <a:pt x="1691227" y="-30112"/>
                  <a:pt x="1909267" y="0"/>
                </a:cubicBezTo>
                <a:cubicBezTo>
                  <a:pt x="2127307" y="30112"/>
                  <a:pt x="2272465" y="-18735"/>
                  <a:pt x="2633472" y="0"/>
                </a:cubicBezTo>
                <a:cubicBezTo>
                  <a:pt x="2994479" y="18735"/>
                  <a:pt x="3023324" y="-32030"/>
                  <a:pt x="3291840" y="0"/>
                </a:cubicBezTo>
                <a:cubicBezTo>
                  <a:pt x="3291406" y="7551"/>
                  <a:pt x="3291373" y="9822"/>
                  <a:pt x="3291840" y="18288"/>
                </a:cubicBezTo>
                <a:cubicBezTo>
                  <a:pt x="3048445" y="38989"/>
                  <a:pt x="2846548" y="-14400"/>
                  <a:pt x="2633472" y="18288"/>
                </a:cubicBezTo>
                <a:cubicBezTo>
                  <a:pt x="2420396" y="50976"/>
                  <a:pt x="2304099" y="6336"/>
                  <a:pt x="2073859" y="18288"/>
                </a:cubicBezTo>
                <a:cubicBezTo>
                  <a:pt x="1843619" y="30240"/>
                  <a:pt x="1706926" y="10778"/>
                  <a:pt x="1448410" y="18288"/>
                </a:cubicBezTo>
                <a:cubicBezTo>
                  <a:pt x="1189894" y="25798"/>
                  <a:pt x="1002278" y="8992"/>
                  <a:pt x="822960" y="18288"/>
                </a:cubicBezTo>
                <a:cubicBezTo>
                  <a:pt x="643642" y="27585"/>
                  <a:pt x="307039" y="38051"/>
                  <a:pt x="0" y="18288"/>
                </a:cubicBezTo>
                <a:cubicBezTo>
                  <a:pt x="60" y="11696"/>
                  <a:pt x="66" y="3758"/>
                  <a:pt x="0" y="0"/>
                </a:cubicBezTo>
                <a:close/>
              </a:path>
              <a:path w="3291840" h="18288" stroke="0" extrusionOk="0">
                <a:moveTo>
                  <a:pt x="0" y="0"/>
                </a:moveTo>
                <a:cubicBezTo>
                  <a:pt x="195850" y="28018"/>
                  <a:pt x="434891" y="17390"/>
                  <a:pt x="592531" y="0"/>
                </a:cubicBezTo>
                <a:cubicBezTo>
                  <a:pt x="750171" y="-17390"/>
                  <a:pt x="1018709" y="32200"/>
                  <a:pt x="1316736" y="0"/>
                </a:cubicBezTo>
                <a:cubicBezTo>
                  <a:pt x="1614763" y="-32200"/>
                  <a:pt x="1696480" y="-11367"/>
                  <a:pt x="1876349" y="0"/>
                </a:cubicBezTo>
                <a:cubicBezTo>
                  <a:pt x="2056218" y="11367"/>
                  <a:pt x="2193364" y="13433"/>
                  <a:pt x="2435962" y="0"/>
                </a:cubicBezTo>
                <a:cubicBezTo>
                  <a:pt x="2678560" y="-13433"/>
                  <a:pt x="3010901" y="-42367"/>
                  <a:pt x="3291840" y="0"/>
                </a:cubicBezTo>
                <a:cubicBezTo>
                  <a:pt x="3291758" y="4406"/>
                  <a:pt x="3291751" y="9982"/>
                  <a:pt x="3291840" y="18288"/>
                </a:cubicBezTo>
                <a:cubicBezTo>
                  <a:pt x="3108993" y="14228"/>
                  <a:pt x="2952658" y="46900"/>
                  <a:pt x="2666390" y="18288"/>
                </a:cubicBezTo>
                <a:cubicBezTo>
                  <a:pt x="2380122" y="-10324"/>
                  <a:pt x="2263855" y="41055"/>
                  <a:pt x="2040941" y="18288"/>
                </a:cubicBezTo>
                <a:cubicBezTo>
                  <a:pt x="1818027" y="-4479"/>
                  <a:pt x="1675097" y="6509"/>
                  <a:pt x="1415491" y="18288"/>
                </a:cubicBezTo>
                <a:cubicBezTo>
                  <a:pt x="1155885" y="30068"/>
                  <a:pt x="852976" y="36210"/>
                  <a:pt x="691286" y="18288"/>
                </a:cubicBezTo>
                <a:cubicBezTo>
                  <a:pt x="529596" y="366"/>
                  <a:pt x="187183" y="13912"/>
                  <a:pt x="0" y="18288"/>
                </a:cubicBezTo>
                <a:cubicBezTo>
                  <a:pt x="189" y="14288"/>
                  <a:pt x="-703" y="3747"/>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12641151-E13D-9C35-0714-40D1CB0E75E6}"/>
              </a:ext>
            </a:extLst>
          </p:cNvPr>
          <p:cNvPicPr>
            <a:picLocks noChangeAspect="1"/>
          </p:cNvPicPr>
          <p:nvPr/>
        </p:nvPicPr>
        <p:blipFill>
          <a:blip r:embed="rId2"/>
          <a:stretch>
            <a:fillRect/>
          </a:stretch>
        </p:blipFill>
        <p:spPr>
          <a:xfrm>
            <a:off x="932398" y="1868971"/>
            <a:ext cx="2986460" cy="4430998"/>
          </a:xfrm>
          <a:prstGeom prst="rect">
            <a:avLst/>
          </a:prstGeom>
          <a:ln w="28575">
            <a:solidFill>
              <a:schemeClr val="tx1"/>
            </a:solidFill>
          </a:ln>
        </p:spPr>
      </p:pic>
      <p:pic>
        <p:nvPicPr>
          <p:cNvPr id="6" name="Picture 5">
            <a:extLst>
              <a:ext uri="{FF2B5EF4-FFF2-40B4-BE49-F238E27FC236}">
                <a16:creationId xmlns:a16="http://schemas.microsoft.com/office/drawing/2014/main" id="{3B95C502-04F0-0386-98F0-DDA1665E869B}"/>
              </a:ext>
            </a:extLst>
          </p:cNvPr>
          <p:cNvPicPr>
            <a:picLocks noChangeAspect="1"/>
          </p:cNvPicPr>
          <p:nvPr/>
        </p:nvPicPr>
        <p:blipFill>
          <a:blip r:embed="rId3"/>
          <a:stretch>
            <a:fillRect/>
          </a:stretch>
        </p:blipFill>
        <p:spPr>
          <a:xfrm>
            <a:off x="5126224" y="2237234"/>
            <a:ext cx="5759547" cy="3816661"/>
          </a:xfrm>
          <a:prstGeom prst="rect">
            <a:avLst/>
          </a:prstGeom>
          <a:ln w="28575">
            <a:solidFill>
              <a:schemeClr val="tx1"/>
            </a:solidFill>
          </a:ln>
        </p:spPr>
      </p:pic>
      <p:pic>
        <p:nvPicPr>
          <p:cNvPr id="5" name="Picture 4">
            <a:extLst>
              <a:ext uri="{FF2B5EF4-FFF2-40B4-BE49-F238E27FC236}">
                <a16:creationId xmlns:a16="http://schemas.microsoft.com/office/drawing/2014/main" id="{C0855FFE-422C-F073-2918-4BD1F648B3CB}"/>
              </a:ext>
            </a:extLst>
          </p:cNvPr>
          <p:cNvPicPr>
            <a:picLocks noChangeAspect="1"/>
          </p:cNvPicPr>
          <p:nvPr/>
        </p:nvPicPr>
        <p:blipFill>
          <a:blip r:embed="rId4"/>
          <a:stretch>
            <a:fillRect/>
          </a:stretch>
        </p:blipFill>
        <p:spPr>
          <a:xfrm>
            <a:off x="6802378" y="5361402"/>
            <a:ext cx="2769970" cy="1384985"/>
          </a:xfrm>
          <a:prstGeom prst="rect">
            <a:avLst/>
          </a:prstGeom>
          <a:ln w="28575">
            <a:solidFill>
              <a:schemeClr val="tx1"/>
            </a:solidFill>
          </a:ln>
        </p:spPr>
      </p:pic>
    </p:spTree>
    <p:extLst>
      <p:ext uri="{BB962C8B-B14F-4D97-AF65-F5344CB8AC3E}">
        <p14:creationId xmlns:p14="http://schemas.microsoft.com/office/powerpoint/2010/main" val="78800460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93F49E-CE5E-3E5E-1835-B66390B54F55}"/>
              </a:ext>
            </a:extLst>
          </p:cNvPr>
          <p:cNvSpPr>
            <a:spLocks noGrp="1"/>
          </p:cNvSpPr>
          <p:nvPr>
            <p:ph type="title"/>
          </p:nvPr>
        </p:nvSpPr>
        <p:spPr/>
        <p:txBody>
          <a:bodyPr/>
          <a:lstStyle/>
          <a:p>
            <a:r>
              <a:rPr lang="en-GB" dirty="0"/>
              <a:t>25 Jan – A rare chance to see the planets in alignment, if you were very lucky.</a:t>
            </a:r>
          </a:p>
        </p:txBody>
      </p:sp>
      <p:pic>
        <p:nvPicPr>
          <p:cNvPr id="5" name="Picture 4">
            <a:extLst>
              <a:ext uri="{FF2B5EF4-FFF2-40B4-BE49-F238E27FC236}">
                <a16:creationId xmlns:a16="http://schemas.microsoft.com/office/drawing/2014/main" id="{976288B8-AD61-F54B-08E9-B4693F1A66FA}"/>
              </a:ext>
            </a:extLst>
          </p:cNvPr>
          <p:cNvPicPr>
            <a:picLocks noChangeAspect="1"/>
          </p:cNvPicPr>
          <p:nvPr/>
        </p:nvPicPr>
        <p:blipFill>
          <a:blip r:embed="rId2"/>
          <a:stretch>
            <a:fillRect/>
          </a:stretch>
        </p:blipFill>
        <p:spPr>
          <a:xfrm>
            <a:off x="2166389" y="1920237"/>
            <a:ext cx="7859222" cy="4572638"/>
          </a:xfrm>
          <a:prstGeom prst="rect">
            <a:avLst/>
          </a:prstGeom>
          <a:ln w="28575">
            <a:solidFill>
              <a:schemeClr val="tx1"/>
            </a:solidFill>
          </a:ln>
        </p:spPr>
      </p:pic>
    </p:spTree>
    <p:extLst>
      <p:ext uri="{BB962C8B-B14F-4D97-AF65-F5344CB8AC3E}">
        <p14:creationId xmlns:p14="http://schemas.microsoft.com/office/powerpoint/2010/main" val="136805394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665DBBEF-238B-476B-96AB-8AAC3224ECE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6A0C6BB-630C-DEAC-A2A6-C24AFE03502C}"/>
              </a:ext>
            </a:extLst>
          </p:cNvPr>
          <p:cNvSpPr>
            <a:spLocks noGrp="1"/>
          </p:cNvSpPr>
          <p:nvPr>
            <p:ph type="title"/>
          </p:nvPr>
        </p:nvSpPr>
        <p:spPr>
          <a:xfrm>
            <a:off x="638882" y="639193"/>
            <a:ext cx="3571810" cy="3573516"/>
          </a:xfrm>
        </p:spPr>
        <p:txBody>
          <a:bodyPr vert="horz" lIns="91440" tIns="45720" rIns="91440" bIns="45720" rtlCol="0" anchor="b">
            <a:normAutofit fontScale="90000"/>
          </a:bodyPr>
          <a:lstStyle/>
          <a:p>
            <a:r>
              <a:rPr lang="en-US" sz="3600" kern="1200" dirty="0">
                <a:solidFill>
                  <a:schemeClr val="tx1"/>
                </a:solidFill>
                <a:latin typeface="+mj-lt"/>
                <a:ea typeface="+mj-ea"/>
                <a:cs typeface="+mj-cs"/>
              </a:rPr>
              <a:t>An impressive log stack, following the remo</a:t>
            </a:r>
            <a:r>
              <a:rPr lang="en-US" sz="3600" dirty="0"/>
              <a:t>val of several large conifers.</a:t>
            </a:r>
            <a:br>
              <a:rPr lang="en-US" sz="3600" dirty="0"/>
            </a:br>
            <a:r>
              <a:rPr lang="en-US" sz="3600" dirty="0"/>
              <a:t>New trees were then planted on this site on Greengate.</a:t>
            </a:r>
            <a:endParaRPr lang="en-US" sz="3600" kern="1200" dirty="0">
              <a:solidFill>
                <a:schemeClr val="tx1"/>
              </a:solidFill>
              <a:latin typeface="+mj-lt"/>
              <a:ea typeface="+mj-ea"/>
              <a:cs typeface="+mj-cs"/>
            </a:endParaRPr>
          </a:p>
        </p:txBody>
      </p:sp>
      <p:sp>
        <p:nvSpPr>
          <p:cNvPr id="10" name="sketch line">
            <a:extLst>
              <a:ext uri="{FF2B5EF4-FFF2-40B4-BE49-F238E27FC236}">
                <a16:creationId xmlns:a16="http://schemas.microsoft.com/office/drawing/2014/main" id="{3FCFB1DE-0B7E-48CC-BA90-B2AB0889F9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278" y="4409267"/>
            <a:ext cx="3255095" cy="18288"/>
          </a:xfrm>
          <a:custGeom>
            <a:avLst/>
            <a:gdLst>
              <a:gd name="csX0" fmla="*/ 0 w 3255095"/>
              <a:gd name="csY0" fmla="*/ 0 h 18288"/>
              <a:gd name="csX1" fmla="*/ 618468 w 3255095"/>
              <a:gd name="csY1" fmla="*/ 0 h 18288"/>
              <a:gd name="csX2" fmla="*/ 1269487 w 3255095"/>
              <a:gd name="csY2" fmla="*/ 0 h 18288"/>
              <a:gd name="csX3" fmla="*/ 1953057 w 3255095"/>
              <a:gd name="csY3" fmla="*/ 0 h 18288"/>
              <a:gd name="csX4" fmla="*/ 2636627 w 3255095"/>
              <a:gd name="csY4" fmla="*/ 0 h 18288"/>
              <a:gd name="csX5" fmla="*/ 3255095 w 3255095"/>
              <a:gd name="csY5" fmla="*/ 0 h 18288"/>
              <a:gd name="csX6" fmla="*/ 3255095 w 3255095"/>
              <a:gd name="csY6" fmla="*/ 18288 h 18288"/>
              <a:gd name="csX7" fmla="*/ 2538974 w 3255095"/>
              <a:gd name="csY7" fmla="*/ 18288 h 18288"/>
              <a:gd name="csX8" fmla="*/ 1822853 w 3255095"/>
              <a:gd name="csY8" fmla="*/ 18288 h 18288"/>
              <a:gd name="csX9" fmla="*/ 1171834 w 3255095"/>
              <a:gd name="csY9" fmla="*/ 18288 h 18288"/>
              <a:gd name="csX10" fmla="*/ 0 w 3255095"/>
              <a:gd name="csY10" fmla="*/ 18288 h 18288"/>
              <a:gd name="csX11" fmla="*/ 0 w 3255095"/>
              <a:gd name="csY11"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BE4B8190-9174-3EF2-1A46-09C7E2627D4E}"/>
              </a:ext>
            </a:extLst>
          </p:cNvPr>
          <p:cNvPicPr>
            <a:picLocks noChangeAspect="1"/>
          </p:cNvPicPr>
          <p:nvPr/>
        </p:nvPicPr>
        <p:blipFill>
          <a:blip r:embed="rId2"/>
          <a:stretch>
            <a:fillRect/>
          </a:stretch>
        </p:blipFill>
        <p:spPr>
          <a:xfrm>
            <a:off x="4654296" y="709803"/>
            <a:ext cx="7214616" cy="5410962"/>
          </a:xfrm>
          <a:prstGeom prst="rect">
            <a:avLst/>
          </a:prstGeom>
          <a:ln w="28575">
            <a:solidFill>
              <a:schemeClr val="tx1"/>
            </a:solidFill>
          </a:ln>
        </p:spPr>
      </p:pic>
      <p:sp>
        <p:nvSpPr>
          <p:cNvPr id="4" name="TextBox 3">
            <a:extLst>
              <a:ext uri="{FF2B5EF4-FFF2-40B4-BE49-F238E27FC236}">
                <a16:creationId xmlns:a16="http://schemas.microsoft.com/office/drawing/2014/main" id="{A558AAFD-B498-7780-F40D-AA5C12C161C6}"/>
              </a:ext>
            </a:extLst>
          </p:cNvPr>
          <p:cNvSpPr txBox="1"/>
          <p:nvPr/>
        </p:nvSpPr>
        <p:spPr>
          <a:xfrm>
            <a:off x="947057" y="5312229"/>
            <a:ext cx="2558143" cy="584775"/>
          </a:xfrm>
          <a:prstGeom prst="rect">
            <a:avLst/>
          </a:prstGeom>
          <a:noFill/>
        </p:spPr>
        <p:txBody>
          <a:bodyPr wrap="square" rtlCol="0">
            <a:spAutoFit/>
          </a:bodyPr>
          <a:lstStyle/>
          <a:p>
            <a:pPr algn="ctr"/>
            <a:r>
              <a:rPr lang="en-GB" sz="3200" b="1" dirty="0"/>
              <a:t>February</a:t>
            </a:r>
          </a:p>
        </p:txBody>
      </p:sp>
    </p:spTree>
    <p:extLst>
      <p:ext uri="{BB962C8B-B14F-4D97-AF65-F5344CB8AC3E}">
        <p14:creationId xmlns:p14="http://schemas.microsoft.com/office/powerpoint/2010/main" val="232598796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665DBBEF-238B-476B-96AB-8AAC3224ECE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DAD7643-D6DD-29E4-587D-254E0309335F}"/>
              </a:ext>
            </a:extLst>
          </p:cNvPr>
          <p:cNvSpPr>
            <a:spLocks noGrp="1"/>
          </p:cNvSpPr>
          <p:nvPr>
            <p:ph type="title"/>
          </p:nvPr>
        </p:nvSpPr>
        <p:spPr>
          <a:xfrm>
            <a:off x="638882" y="639193"/>
            <a:ext cx="3571810" cy="3573516"/>
          </a:xfrm>
        </p:spPr>
        <p:txBody>
          <a:bodyPr vert="horz" lIns="91440" tIns="45720" rIns="91440" bIns="45720" rtlCol="0" anchor="b">
            <a:normAutofit/>
          </a:bodyPr>
          <a:lstStyle/>
          <a:p>
            <a:r>
              <a:rPr lang="en-US" sz="3600" kern="1200" dirty="0">
                <a:solidFill>
                  <a:schemeClr val="tx1"/>
                </a:solidFill>
                <a:latin typeface="+mj-lt"/>
                <a:ea typeface="+mj-ea"/>
                <a:cs typeface="+mj-cs"/>
              </a:rPr>
              <a:t>A performance by Lucas Watts had everyone dancing at this community event, held in the Parish Hall.</a:t>
            </a:r>
          </a:p>
        </p:txBody>
      </p:sp>
      <p:sp>
        <p:nvSpPr>
          <p:cNvPr id="10" name="sketch line">
            <a:extLst>
              <a:ext uri="{FF2B5EF4-FFF2-40B4-BE49-F238E27FC236}">
                <a16:creationId xmlns:a16="http://schemas.microsoft.com/office/drawing/2014/main" id="{3FCFB1DE-0B7E-48CC-BA90-B2AB0889F9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278" y="4409267"/>
            <a:ext cx="3255095" cy="18288"/>
          </a:xfrm>
          <a:custGeom>
            <a:avLst/>
            <a:gdLst>
              <a:gd name="csX0" fmla="*/ 0 w 3255095"/>
              <a:gd name="csY0" fmla="*/ 0 h 18288"/>
              <a:gd name="csX1" fmla="*/ 618468 w 3255095"/>
              <a:gd name="csY1" fmla="*/ 0 h 18288"/>
              <a:gd name="csX2" fmla="*/ 1269487 w 3255095"/>
              <a:gd name="csY2" fmla="*/ 0 h 18288"/>
              <a:gd name="csX3" fmla="*/ 1953057 w 3255095"/>
              <a:gd name="csY3" fmla="*/ 0 h 18288"/>
              <a:gd name="csX4" fmla="*/ 2636627 w 3255095"/>
              <a:gd name="csY4" fmla="*/ 0 h 18288"/>
              <a:gd name="csX5" fmla="*/ 3255095 w 3255095"/>
              <a:gd name="csY5" fmla="*/ 0 h 18288"/>
              <a:gd name="csX6" fmla="*/ 3255095 w 3255095"/>
              <a:gd name="csY6" fmla="*/ 18288 h 18288"/>
              <a:gd name="csX7" fmla="*/ 2538974 w 3255095"/>
              <a:gd name="csY7" fmla="*/ 18288 h 18288"/>
              <a:gd name="csX8" fmla="*/ 1822853 w 3255095"/>
              <a:gd name="csY8" fmla="*/ 18288 h 18288"/>
              <a:gd name="csX9" fmla="*/ 1171834 w 3255095"/>
              <a:gd name="csY9" fmla="*/ 18288 h 18288"/>
              <a:gd name="csX10" fmla="*/ 0 w 3255095"/>
              <a:gd name="csY10" fmla="*/ 18288 h 18288"/>
              <a:gd name="csX11" fmla="*/ 0 w 3255095"/>
              <a:gd name="csY11"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7324E1D5-0AA5-8188-1752-BC8BB49D40EB}"/>
              </a:ext>
            </a:extLst>
          </p:cNvPr>
          <p:cNvPicPr>
            <a:picLocks noChangeAspect="1"/>
          </p:cNvPicPr>
          <p:nvPr/>
        </p:nvPicPr>
        <p:blipFill>
          <a:blip r:embed="rId2"/>
          <a:stretch>
            <a:fillRect/>
          </a:stretch>
        </p:blipFill>
        <p:spPr>
          <a:xfrm>
            <a:off x="4594038" y="840757"/>
            <a:ext cx="7214616" cy="5176486"/>
          </a:xfrm>
          <a:prstGeom prst="rect">
            <a:avLst/>
          </a:prstGeom>
          <a:ln w="28575">
            <a:solidFill>
              <a:schemeClr val="tx1"/>
            </a:solidFill>
          </a:ln>
        </p:spPr>
      </p:pic>
      <p:sp>
        <p:nvSpPr>
          <p:cNvPr id="4" name="TextBox 3">
            <a:extLst>
              <a:ext uri="{FF2B5EF4-FFF2-40B4-BE49-F238E27FC236}">
                <a16:creationId xmlns:a16="http://schemas.microsoft.com/office/drawing/2014/main" id="{45F8555C-190B-7E9C-7A62-600150907C9F}"/>
              </a:ext>
            </a:extLst>
          </p:cNvPr>
          <p:cNvSpPr txBox="1"/>
          <p:nvPr/>
        </p:nvSpPr>
        <p:spPr>
          <a:xfrm>
            <a:off x="990600" y="5050971"/>
            <a:ext cx="2536371" cy="584775"/>
          </a:xfrm>
          <a:prstGeom prst="rect">
            <a:avLst/>
          </a:prstGeom>
          <a:noFill/>
        </p:spPr>
        <p:txBody>
          <a:bodyPr wrap="square" rtlCol="0">
            <a:spAutoFit/>
          </a:bodyPr>
          <a:lstStyle/>
          <a:p>
            <a:pPr algn="ctr"/>
            <a:r>
              <a:rPr lang="en-GB" sz="3200" b="1" dirty="0"/>
              <a:t>March 1st</a:t>
            </a:r>
          </a:p>
        </p:txBody>
      </p:sp>
    </p:spTree>
    <p:extLst>
      <p:ext uri="{BB962C8B-B14F-4D97-AF65-F5344CB8AC3E}">
        <p14:creationId xmlns:p14="http://schemas.microsoft.com/office/powerpoint/2010/main" val="163475543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5" name="Rectangle 24">
            <a:extLst>
              <a:ext uri="{FF2B5EF4-FFF2-40B4-BE49-F238E27FC236}">
                <a16:creationId xmlns:a16="http://schemas.microsoft.com/office/drawing/2014/main" id="{C4879EFC-8E62-4E00-973C-C45EE9EC676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56637BC-507A-64CB-A0AE-DC836F77A93D}"/>
              </a:ext>
            </a:extLst>
          </p:cNvPr>
          <p:cNvSpPr>
            <a:spLocks noGrp="1"/>
          </p:cNvSpPr>
          <p:nvPr>
            <p:ph type="title"/>
          </p:nvPr>
        </p:nvSpPr>
        <p:spPr>
          <a:xfrm>
            <a:off x="638881" y="457200"/>
            <a:ext cx="10909640" cy="1368614"/>
          </a:xfrm>
        </p:spPr>
        <p:txBody>
          <a:bodyPr vert="horz" lIns="91440" tIns="45720" rIns="91440" bIns="45720" rtlCol="0" anchor="ctr">
            <a:noAutofit/>
          </a:bodyPr>
          <a:lstStyle/>
          <a:p>
            <a:pPr algn="ctr"/>
            <a:r>
              <a:rPr lang="en-US" sz="3200" dirty="0"/>
              <a:t>5</a:t>
            </a:r>
            <a:r>
              <a:rPr lang="en-US" sz="3200" baseline="30000" dirty="0"/>
              <a:t>th</a:t>
            </a:r>
            <a:r>
              <a:rPr lang="en-US" sz="3200" dirty="0"/>
              <a:t> April – Open Morning at the Parish Hall for visitors to visit the new facilities upstairs and view a slideshow of archive material.</a:t>
            </a:r>
            <a:br>
              <a:rPr lang="en-US" sz="3200" dirty="0"/>
            </a:br>
            <a:endParaRPr lang="en-US" sz="3200" dirty="0"/>
          </a:p>
        </p:txBody>
      </p:sp>
      <p:sp>
        <p:nvSpPr>
          <p:cNvPr id="26" name="sketch line">
            <a:extLst>
              <a:ext uri="{FF2B5EF4-FFF2-40B4-BE49-F238E27FC236}">
                <a16:creationId xmlns:a16="http://schemas.microsoft.com/office/drawing/2014/main" id="{D6A9C53F-5F90-40A5-8C85-5412D39C8C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50080" y="1850683"/>
            <a:ext cx="3291840" cy="18288"/>
          </a:xfrm>
          <a:custGeom>
            <a:avLst/>
            <a:gdLst>
              <a:gd name="csX0" fmla="*/ 0 w 3291840"/>
              <a:gd name="csY0" fmla="*/ 0 h 18288"/>
              <a:gd name="csX1" fmla="*/ 658368 w 3291840"/>
              <a:gd name="csY1" fmla="*/ 0 h 18288"/>
              <a:gd name="csX2" fmla="*/ 1283818 w 3291840"/>
              <a:gd name="csY2" fmla="*/ 0 h 18288"/>
              <a:gd name="csX3" fmla="*/ 1909267 w 3291840"/>
              <a:gd name="csY3" fmla="*/ 0 h 18288"/>
              <a:gd name="csX4" fmla="*/ 2633472 w 3291840"/>
              <a:gd name="csY4" fmla="*/ 0 h 18288"/>
              <a:gd name="csX5" fmla="*/ 3291840 w 3291840"/>
              <a:gd name="csY5" fmla="*/ 0 h 18288"/>
              <a:gd name="csX6" fmla="*/ 3291840 w 3291840"/>
              <a:gd name="csY6" fmla="*/ 18288 h 18288"/>
              <a:gd name="csX7" fmla="*/ 2633472 w 3291840"/>
              <a:gd name="csY7" fmla="*/ 18288 h 18288"/>
              <a:gd name="csX8" fmla="*/ 2073859 w 3291840"/>
              <a:gd name="csY8" fmla="*/ 18288 h 18288"/>
              <a:gd name="csX9" fmla="*/ 1448410 w 3291840"/>
              <a:gd name="csY9" fmla="*/ 18288 h 18288"/>
              <a:gd name="csX10" fmla="*/ 822960 w 3291840"/>
              <a:gd name="csY10" fmla="*/ 18288 h 18288"/>
              <a:gd name="csX11" fmla="*/ 0 w 3291840"/>
              <a:gd name="csY11" fmla="*/ 18288 h 18288"/>
              <a:gd name="csX12" fmla="*/ 0 w 3291840"/>
              <a:gd name="csY12"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3291840" h="18288" fill="none" extrusionOk="0">
                <a:moveTo>
                  <a:pt x="0" y="0"/>
                </a:moveTo>
                <a:cubicBezTo>
                  <a:pt x="173077" y="-20031"/>
                  <a:pt x="443104" y="6424"/>
                  <a:pt x="658368" y="0"/>
                </a:cubicBezTo>
                <a:cubicBezTo>
                  <a:pt x="873632" y="-6424"/>
                  <a:pt x="1034028" y="11764"/>
                  <a:pt x="1283818" y="0"/>
                </a:cubicBezTo>
                <a:cubicBezTo>
                  <a:pt x="1533608" y="-11764"/>
                  <a:pt x="1691227" y="-30112"/>
                  <a:pt x="1909267" y="0"/>
                </a:cubicBezTo>
                <a:cubicBezTo>
                  <a:pt x="2127307" y="30112"/>
                  <a:pt x="2272465" y="-18735"/>
                  <a:pt x="2633472" y="0"/>
                </a:cubicBezTo>
                <a:cubicBezTo>
                  <a:pt x="2994479" y="18735"/>
                  <a:pt x="3023324" y="-32030"/>
                  <a:pt x="3291840" y="0"/>
                </a:cubicBezTo>
                <a:cubicBezTo>
                  <a:pt x="3291406" y="7551"/>
                  <a:pt x="3291373" y="9822"/>
                  <a:pt x="3291840" y="18288"/>
                </a:cubicBezTo>
                <a:cubicBezTo>
                  <a:pt x="3048445" y="38989"/>
                  <a:pt x="2846548" y="-14400"/>
                  <a:pt x="2633472" y="18288"/>
                </a:cubicBezTo>
                <a:cubicBezTo>
                  <a:pt x="2420396" y="50976"/>
                  <a:pt x="2304099" y="6336"/>
                  <a:pt x="2073859" y="18288"/>
                </a:cubicBezTo>
                <a:cubicBezTo>
                  <a:pt x="1843619" y="30240"/>
                  <a:pt x="1706926" y="10778"/>
                  <a:pt x="1448410" y="18288"/>
                </a:cubicBezTo>
                <a:cubicBezTo>
                  <a:pt x="1189894" y="25798"/>
                  <a:pt x="1002278" y="8992"/>
                  <a:pt x="822960" y="18288"/>
                </a:cubicBezTo>
                <a:cubicBezTo>
                  <a:pt x="643642" y="27585"/>
                  <a:pt x="307039" y="38051"/>
                  <a:pt x="0" y="18288"/>
                </a:cubicBezTo>
                <a:cubicBezTo>
                  <a:pt x="60" y="11696"/>
                  <a:pt x="66" y="3758"/>
                  <a:pt x="0" y="0"/>
                </a:cubicBezTo>
                <a:close/>
              </a:path>
              <a:path w="3291840" h="18288" stroke="0" extrusionOk="0">
                <a:moveTo>
                  <a:pt x="0" y="0"/>
                </a:moveTo>
                <a:cubicBezTo>
                  <a:pt x="195850" y="28018"/>
                  <a:pt x="434891" y="17390"/>
                  <a:pt x="592531" y="0"/>
                </a:cubicBezTo>
                <a:cubicBezTo>
                  <a:pt x="750171" y="-17390"/>
                  <a:pt x="1018709" y="32200"/>
                  <a:pt x="1316736" y="0"/>
                </a:cubicBezTo>
                <a:cubicBezTo>
                  <a:pt x="1614763" y="-32200"/>
                  <a:pt x="1696480" y="-11367"/>
                  <a:pt x="1876349" y="0"/>
                </a:cubicBezTo>
                <a:cubicBezTo>
                  <a:pt x="2056218" y="11367"/>
                  <a:pt x="2193364" y="13433"/>
                  <a:pt x="2435962" y="0"/>
                </a:cubicBezTo>
                <a:cubicBezTo>
                  <a:pt x="2678560" y="-13433"/>
                  <a:pt x="3010901" y="-42367"/>
                  <a:pt x="3291840" y="0"/>
                </a:cubicBezTo>
                <a:cubicBezTo>
                  <a:pt x="3291758" y="4406"/>
                  <a:pt x="3291751" y="9982"/>
                  <a:pt x="3291840" y="18288"/>
                </a:cubicBezTo>
                <a:cubicBezTo>
                  <a:pt x="3108993" y="14228"/>
                  <a:pt x="2952658" y="46900"/>
                  <a:pt x="2666390" y="18288"/>
                </a:cubicBezTo>
                <a:cubicBezTo>
                  <a:pt x="2380122" y="-10324"/>
                  <a:pt x="2263855" y="41055"/>
                  <a:pt x="2040941" y="18288"/>
                </a:cubicBezTo>
                <a:cubicBezTo>
                  <a:pt x="1818027" y="-4479"/>
                  <a:pt x="1675097" y="6509"/>
                  <a:pt x="1415491" y="18288"/>
                </a:cubicBezTo>
                <a:cubicBezTo>
                  <a:pt x="1155885" y="30068"/>
                  <a:pt x="852976" y="36210"/>
                  <a:pt x="691286" y="18288"/>
                </a:cubicBezTo>
                <a:cubicBezTo>
                  <a:pt x="529596" y="366"/>
                  <a:pt x="187183" y="13912"/>
                  <a:pt x="0" y="18288"/>
                </a:cubicBezTo>
                <a:cubicBezTo>
                  <a:pt x="189" y="14288"/>
                  <a:pt x="-703" y="3747"/>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8F550264-62C1-FDB3-216A-2F13B8D3ABA6}"/>
              </a:ext>
            </a:extLst>
          </p:cNvPr>
          <p:cNvPicPr>
            <a:picLocks noChangeAspect="1"/>
          </p:cNvPicPr>
          <p:nvPr/>
        </p:nvPicPr>
        <p:blipFill>
          <a:blip r:embed="rId2"/>
          <a:srcRect t="10618" r="-2" b="-2"/>
          <a:stretch/>
        </p:blipFill>
        <p:spPr>
          <a:xfrm>
            <a:off x="437836" y="2642616"/>
            <a:ext cx="5378823" cy="3605784"/>
          </a:xfrm>
          <a:prstGeom prst="rect">
            <a:avLst/>
          </a:prstGeom>
          <a:ln w="28575">
            <a:solidFill>
              <a:schemeClr val="tx1"/>
            </a:solidFill>
          </a:ln>
        </p:spPr>
      </p:pic>
      <p:pic>
        <p:nvPicPr>
          <p:cNvPr id="5" name="Picture 4">
            <a:extLst>
              <a:ext uri="{FF2B5EF4-FFF2-40B4-BE49-F238E27FC236}">
                <a16:creationId xmlns:a16="http://schemas.microsoft.com/office/drawing/2014/main" id="{36315459-17B8-C2A1-E5F4-B365F3D6BD59}"/>
              </a:ext>
            </a:extLst>
          </p:cNvPr>
          <p:cNvPicPr>
            <a:picLocks noChangeAspect="1"/>
          </p:cNvPicPr>
          <p:nvPr/>
        </p:nvPicPr>
        <p:blipFill>
          <a:blip r:embed="rId3"/>
          <a:srcRect r="-2" b="10616"/>
          <a:stretch/>
        </p:blipFill>
        <p:spPr>
          <a:xfrm>
            <a:off x="6372291" y="2642616"/>
            <a:ext cx="5378825" cy="3605784"/>
          </a:xfrm>
          <a:prstGeom prst="rect">
            <a:avLst/>
          </a:prstGeom>
          <a:ln w="28575">
            <a:solidFill>
              <a:schemeClr val="tx1"/>
            </a:solidFill>
          </a:ln>
        </p:spPr>
      </p:pic>
    </p:spTree>
    <p:extLst>
      <p:ext uri="{BB962C8B-B14F-4D97-AF65-F5344CB8AC3E}">
        <p14:creationId xmlns:p14="http://schemas.microsoft.com/office/powerpoint/2010/main" val="354111802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9B7AD9F6-8CE7-4299-8FC6-328F4DCD3F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E338868-67BE-B8E3-4250-86B93973E4C9}"/>
              </a:ext>
            </a:extLst>
          </p:cNvPr>
          <p:cNvSpPr>
            <a:spLocks noGrp="1"/>
          </p:cNvSpPr>
          <p:nvPr>
            <p:ph type="title"/>
          </p:nvPr>
        </p:nvSpPr>
        <p:spPr>
          <a:xfrm>
            <a:off x="890338" y="640080"/>
            <a:ext cx="3734014" cy="3566160"/>
          </a:xfrm>
        </p:spPr>
        <p:txBody>
          <a:bodyPr vert="horz" lIns="91440" tIns="45720" rIns="91440" bIns="45720" rtlCol="0" anchor="b">
            <a:normAutofit/>
          </a:bodyPr>
          <a:lstStyle/>
          <a:p>
            <a:r>
              <a:rPr lang="en-US" sz="3600"/>
              <a:t>April 6</a:t>
            </a:r>
            <a:r>
              <a:rPr lang="en-US" sz="3600" baseline="30000"/>
              <a:t>th</a:t>
            </a:r>
            <a:r>
              <a:rPr lang="en-US" sz="3600"/>
              <a:t> - The Victoria was named as Craven CAMRA pub of the season (Summer).</a:t>
            </a:r>
            <a:br>
              <a:rPr lang="en-US" sz="3600"/>
            </a:br>
            <a:endParaRPr lang="en-US" sz="3600" dirty="0"/>
          </a:p>
        </p:txBody>
      </p:sp>
      <p:sp>
        <p:nvSpPr>
          <p:cNvPr id="17" name="sketchy line">
            <a:extLst>
              <a:ext uri="{FF2B5EF4-FFF2-40B4-BE49-F238E27FC236}">
                <a16:creationId xmlns:a16="http://schemas.microsoft.com/office/drawing/2014/main" id="{F49775AF-8896-43EE-92C6-83497D6DC5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0338" y="4409267"/>
            <a:ext cx="3474720" cy="18288"/>
          </a:xfrm>
          <a:custGeom>
            <a:avLst/>
            <a:gdLst>
              <a:gd name="csX0" fmla="*/ 0 w 3474720"/>
              <a:gd name="csY0" fmla="*/ 0 h 18288"/>
              <a:gd name="csX1" fmla="*/ 694944 w 3474720"/>
              <a:gd name="csY1" fmla="*/ 0 h 18288"/>
              <a:gd name="csX2" fmla="*/ 1355141 w 3474720"/>
              <a:gd name="csY2" fmla="*/ 0 h 18288"/>
              <a:gd name="csX3" fmla="*/ 2015338 w 3474720"/>
              <a:gd name="csY3" fmla="*/ 0 h 18288"/>
              <a:gd name="csX4" fmla="*/ 2779776 w 3474720"/>
              <a:gd name="csY4" fmla="*/ 0 h 18288"/>
              <a:gd name="csX5" fmla="*/ 3474720 w 3474720"/>
              <a:gd name="csY5" fmla="*/ 0 h 18288"/>
              <a:gd name="csX6" fmla="*/ 3474720 w 3474720"/>
              <a:gd name="csY6" fmla="*/ 18288 h 18288"/>
              <a:gd name="csX7" fmla="*/ 2779776 w 3474720"/>
              <a:gd name="csY7" fmla="*/ 18288 h 18288"/>
              <a:gd name="csX8" fmla="*/ 2189074 w 3474720"/>
              <a:gd name="csY8" fmla="*/ 18288 h 18288"/>
              <a:gd name="csX9" fmla="*/ 1528877 w 3474720"/>
              <a:gd name="csY9" fmla="*/ 18288 h 18288"/>
              <a:gd name="csX10" fmla="*/ 868680 w 3474720"/>
              <a:gd name="csY10" fmla="*/ 18288 h 18288"/>
              <a:gd name="csX11" fmla="*/ 0 w 3474720"/>
              <a:gd name="csY11" fmla="*/ 18288 h 18288"/>
              <a:gd name="csX12" fmla="*/ 0 w 3474720"/>
              <a:gd name="csY12"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568B6988-793D-6174-18BD-EA6EDCF24D57}"/>
              </a:ext>
            </a:extLst>
          </p:cNvPr>
          <p:cNvPicPr>
            <a:picLocks noChangeAspect="1"/>
          </p:cNvPicPr>
          <p:nvPr/>
        </p:nvPicPr>
        <p:blipFill>
          <a:blip r:embed="rId2"/>
          <a:srcRect r="24773"/>
          <a:stretch>
            <a:fillRect/>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
        <p:nvSpPr>
          <p:cNvPr id="4" name="TextBox 3">
            <a:extLst>
              <a:ext uri="{FF2B5EF4-FFF2-40B4-BE49-F238E27FC236}">
                <a16:creationId xmlns:a16="http://schemas.microsoft.com/office/drawing/2014/main" id="{834445DB-800F-3EFB-2431-1EA92EFCCD15}"/>
              </a:ext>
            </a:extLst>
          </p:cNvPr>
          <p:cNvSpPr txBox="1"/>
          <p:nvPr/>
        </p:nvSpPr>
        <p:spPr>
          <a:xfrm>
            <a:off x="729343" y="4942114"/>
            <a:ext cx="3895009" cy="830997"/>
          </a:xfrm>
          <a:prstGeom prst="rect">
            <a:avLst/>
          </a:prstGeom>
          <a:noFill/>
        </p:spPr>
        <p:txBody>
          <a:bodyPr wrap="square" rtlCol="0">
            <a:spAutoFit/>
          </a:bodyPr>
          <a:lstStyle/>
          <a:p>
            <a:r>
              <a:rPr lang="en-GB" sz="2400"/>
              <a:t>Regular quiz evenings are enjoyed by locals.</a:t>
            </a:r>
            <a:endParaRPr lang="en-GB" sz="2400" dirty="0"/>
          </a:p>
        </p:txBody>
      </p:sp>
    </p:spTree>
    <p:extLst>
      <p:ext uri="{BB962C8B-B14F-4D97-AF65-F5344CB8AC3E}">
        <p14:creationId xmlns:p14="http://schemas.microsoft.com/office/powerpoint/2010/main" val="302223259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D880886B-02ED-4317-9236-CB60C22CF7F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30254E6-0537-3DA5-021A-AC71A0085155}"/>
              </a:ext>
            </a:extLst>
          </p:cNvPr>
          <p:cNvSpPr>
            <a:spLocks noGrp="1"/>
          </p:cNvSpPr>
          <p:nvPr>
            <p:ph type="title"/>
          </p:nvPr>
        </p:nvSpPr>
        <p:spPr>
          <a:xfrm>
            <a:off x="640080" y="4419600"/>
            <a:ext cx="10908792" cy="1203960"/>
          </a:xfrm>
        </p:spPr>
        <p:txBody>
          <a:bodyPr vert="horz" lIns="91440" tIns="45720" rIns="91440" bIns="45720" rtlCol="0" anchor="ctr">
            <a:normAutofit/>
          </a:bodyPr>
          <a:lstStyle/>
          <a:p>
            <a:pPr algn="ctr"/>
            <a:r>
              <a:rPr lang="en-US" sz="3600" b="1" kern="1200" dirty="0">
                <a:solidFill>
                  <a:schemeClr val="tx1"/>
                </a:solidFill>
                <a:latin typeface="+mj-lt"/>
                <a:ea typeface="+mj-ea"/>
                <a:cs typeface="+mj-cs"/>
              </a:rPr>
              <a:t>April</a:t>
            </a:r>
            <a:r>
              <a:rPr lang="en-US" sz="3600" kern="1200" dirty="0">
                <a:solidFill>
                  <a:schemeClr val="tx1"/>
                </a:solidFill>
                <a:latin typeface="+mj-lt"/>
                <a:ea typeface="+mj-ea"/>
                <a:cs typeface="+mj-cs"/>
              </a:rPr>
              <a:t> – Annual Good Friday Walk </a:t>
            </a:r>
            <a:br>
              <a:rPr lang="en-US" sz="3600" kern="1200" dirty="0">
                <a:solidFill>
                  <a:schemeClr val="tx1"/>
                </a:solidFill>
                <a:latin typeface="+mj-lt"/>
                <a:ea typeface="+mj-ea"/>
                <a:cs typeface="+mj-cs"/>
              </a:rPr>
            </a:br>
            <a:r>
              <a:rPr lang="en-US" sz="3600" kern="1200" dirty="0">
                <a:solidFill>
                  <a:schemeClr val="tx1"/>
                </a:solidFill>
                <a:latin typeface="+mj-lt"/>
                <a:ea typeface="+mj-ea"/>
                <a:cs typeface="+mj-cs"/>
              </a:rPr>
              <a:t>and Easter celebrations</a:t>
            </a:r>
          </a:p>
        </p:txBody>
      </p:sp>
      <p:pic>
        <p:nvPicPr>
          <p:cNvPr id="3" name="Picture 2">
            <a:extLst>
              <a:ext uri="{FF2B5EF4-FFF2-40B4-BE49-F238E27FC236}">
                <a16:creationId xmlns:a16="http://schemas.microsoft.com/office/drawing/2014/main" id="{6C1F0AD1-7F37-5505-01AE-B946D4FE07FD}"/>
              </a:ext>
            </a:extLst>
          </p:cNvPr>
          <p:cNvPicPr>
            <a:picLocks noChangeAspect="1"/>
          </p:cNvPicPr>
          <p:nvPr/>
        </p:nvPicPr>
        <p:blipFill>
          <a:blip r:embed="rId2"/>
          <a:srcRect t="5117" b="3133"/>
          <a:stretch>
            <a:fillRect/>
          </a:stretch>
        </p:blipFill>
        <p:spPr>
          <a:xfrm>
            <a:off x="6" y="-11"/>
            <a:ext cx="6095994" cy="4194796"/>
          </a:xfrm>
          <a:custGeom>
            <a:avLst/>
            <a:gdLst/>
            <a:ahLst/>
            <a:cxnLst/>
            <a:rect l="l" t="t" r="r" b="b"/>
            <a:pathLst>
              <a:path w="6002835" h="4194796">
                <a:moveTo>
                  <a:pt x="0" y="0"/>
                </a:moveTo>
                <a:lnTo>
                  <a:pt x="5999418" y="0"/>
                </a:lnTo>
                <a:lnTo>
                  <a:pt x="5996190" y="32760"/>
                </a:lnTo>
                <a:cubicBezTo>
                  <a:pt x="5998706" y="293110"/>
                  <a:pt x="5983874" y="553460"/>
                  <a:pt x="5997116" y="813682"/>
                </a:cubicBezTo>
                <a:cubicBezTo>
                  <a:pt x="6007314" y="1015047"/>
                  <a:pt x="6000824" y="1216284"/>
                  <a:pt x="5997116" y="1417522"/>
                </a:cubicBezTo>
                <a:cubicBezTo>
                  <a:pt x="5989967" y="1803471"/>
                  <a:pt x="6000824" y="2188911"/>
                  <a:pt x="5996190" y="2574351"/>
                </a:cubicBezTo>
                <a:cubicBezTo>
                  <a:pt x="5994204" y="2745205"/>
                  <a:pt x="5996454" y="2915805"/>
                  <a:pt x="6000824" y="3086660"/>
                </a:cubicBezTo>
                <a:cubicBezTo>
                  <a:pt x="6007180" y="3330611"/>
                  <a:pt x="5997382" y="3574689"/>
                  <a:pt x="5986656" y="3818514"/>
                </a:cubicBezTo>
                <a:cubicBezTo>
                  <a:pt x="5983054" y="3885559"/>
                  <a:pt x="5982107" y="3952684"/>
                  <a:pt x="5983808" y="4019746"/>
                </a:cubicBezTo>
                <a:lnTo>
                  <a:pt x="5993788" y="4173418"/>
                </a:lnTo>
                <a:lnTo>
                  <a:pt x="5955106" y="4175101"/>
                </a:lnTo>
                <a:cubicBezTo>
                  <a:pt x="5890100" y="4175133"/>
                  <a:pt x="5825078" y="4173227"/>
                  <a:pt x="5760087" y="4171956"/>
                </a:cubicBezTo>
                <a:cubicBezTo>
                  <a:pt x="5521345" y="4167509"/>
                  <a:pt x="5282477" y="4171956"/>
                  <a:pt x="5044242" y="4149213"/>
                </a:cubicBezTo>
                <a:cubicBezTo>
                  <a:pt x="4979506" y="4143051"/>
                  <a:pt x="4914326" y="4139111"/>
                  <a:pt x="4849272" y="4139890"/>
                </a:cubicBezTo>
                <a:cubicBezTo>
                  <a:pt x="4784218" y="4140668"/>
                  <a:pt x="4719291" y="4146163"/>
                  <a:pt x="4655063" y="4158869"/>
                </a:cubicBezTo>
                <a:cubicBezTo>
                  <a:pt x="4447578" y="4199146"/>
                  <a:pt x="4239457" y="4201688"/>
                  <a:pt x="4029811" y="4185424"/>
                </a:cubicBezTo>
                <a:cubicBezTo>
                  <a:pt x="3943792" y="4178690"/>
                  <a:pt x="3857774" y="4167509"/>
                  <a:pt x="3771375" y="4169669"/>
                </a:cubicBezTo>
                <a:cubicBezTo>
                  <a:pt x="3623225" y="4173608"/>
                  <a:pt x="3474948" y="4165603"/>
                  <a:pt x="3326672" y="4167636"/>
                </a:cubicBezTo>
                <a:cubicBezTo>
                  <a:pt x="3322669" y="4168208"/>
                  <a:pt x="3318578" y="4167674"/>
                  <a:pt x="3314855" y="4166111"/>
                </a:cubicBezTo>
                <a:cubicBezTo>
                  <a:pt x="3278008" y="4140827"/>
                  <a:pt x="3237604" y="4150610"/>
                  <a:pt x="3199487" y="4157217"/>
                </a:cubicBezTo>
                <a:cubicBezTo>
                  <a:pt x="3072810" y="4179198"/>
                  <a:pt x="2946260" y="4189998"/>
                  <a:pt x="2817550" y="4172972"/>
                </a:cubicBezTo>
                <a:cubicBezTo>
                  <a:pt x="2694647" y="4155146"/>
                  <a:pt x="2569990" y="4152923"/>
                  <a:pt x="2446541" y="4166365"/>
                </a:cubicBezTo>
                <a:cubicBezTo>
                  <a:pt x="2276791" y="4186186"/>
                  <a:pt x="2107677" y="4181993"/>
                  <a:pt x="1938308" y="4166365"/>
                </a:cubicBezTo>
                <a:cubicBezTo>
                  <a:pt x="1869570" y="4160013"/>
                  <a:pt x="1799815" y="4149213"/>
                  <a:pt x="1731712" y="4165095"/>
                </a:cubicBezTo>
                <a:cubicBezTo>
                  <a:pt x="1647854" y="4184535"/>
                  <a:pt x="1564250" y="4178182"/>
                  <a:pt x="1480137" y="4173862"/>
                </a:cubicBezTo>
                <a:cubicBezTo>
                  <a:pt x="1373663" y="4168271"/>
                  <a:pt x="1267442" y="4152135"/>
                  <a:pt x="1160586" y="4164841"/>
                </a:cubicBezTo>
                <a:cubicBezTo>
                  <a:pt x="1111161" y="4170685"/>
                  <a:pt x="1062116" y="4179961"/>
                  <a:pt x="1012055" y="4177547"/>
                </a:cubicBezTo>
                <a:cubicBezTo>
                  <a:pt x="873562" y="4171194"/>
                  <a:pt x="735196" y="4163697"/>
                  <a:pt x="596449" y="4164841"/>
                </a:cubicBezTo>
                <a:cubicBezTo>
                  <a:pt x="538383" y="4165222"/>
                  <a:pt x="480699" y="4167128"/>
                  <a:pt x="422887" y="4171321"/>
                </a:cubicBezTo>
                <a:cubicBezTo>
                  <a:pt x="315015" y="4179198"/>
                  <a:pt x="207524" y="4168525"/>
                  <a:pt x="100033" y="4164714"/>
                </a:cubicBezTo>
                <a:lnTo>
                  <a:pt x="0" y="4169195"/>
                </a:lnTo>
                <a:close/>
              </a:path>
            </a:pathLst>
          </a:custGeom>
        </p:spPr>
      </p:pic>
      <p:pic>
        <p:nvPicPr>
          <p:cNvPr id="4" name="Picture 3">
            <a:extLst>
              <a:ext uri="{FF2B5EF4-FFF2-40B4-BE49-F238E27FC236}">
                <a16:creationId xmlns:a16="http://schemas.microsoft.com/office/drawing/2014/main" id="{C19E2D7F-C06E-9423-6218-B054B82E6A60}"/>
              </a:ext>
            </a:extLst>
          </p:cNvPr>
          <p:cNvPicPr>
            <a:picLocks noChangeAspect="1"/>
          </p:cNvPicPr>
          <p:nvPr/>
        </p:nvPicPr>
        <p:blipFill>
          <a:blip r:embed="rId3"/>
          <a:srcRect t="9570" r="-3" b="-3"/>
          <a:stretch>
            <a:fillRect/>
          </a:stretch>
        </p:blipFill>
        <p:spPr>
          <a:xfrm>
            <a:off x="6019800" y="12"/>
            <a:ext cx="6172195" cy="4186171"/>
          </a:xfrm>
          <a:custGeom>
            <a:avLst/>
            <a:gdLst/>
            <a:ahLst/>
            <a:cxnLst/>
            <a:rect l="l" t="t" r="r" b="b"/>
            <a:pathLst>
              <a:path w="6009490" h="4186171">
                <a:moveTo>
                  <a:pt x="9049" y="0"/>
                </a:moveTo>
                <a:lnTo>
                  <a:pt x="6009490" y="0"/>
                </a:lnTo>
                <a:lnTo>
                  <a:pt x="6009490" y="4168273"/>
                </a:lnTo>
                <a:lnTo>
                  <a:pt x="5803951" y="4172925"/>
                </a:lnTo>
                <a:cubicBezTo>
                  <a:pt x="5729787" y="4171950"/>
                  <a:pt x="5655658" y="4168322"/>
                  <a:pt x="5581704" y="4162045"/>
                </a:cubicBezTo>
                <a:cubicBezTo>
                  <a:pt x="5474340" y="4154041"/>
                  <a:pt x="5366086" y="4142987"/>
                  <a:pt x="5259485" y="4163316"/>
                </a:cubicBezTo>
                <a:cubicBezTo>
                  <a:pt x="5142465" y="4185805"/>
                  <a:pt x="5025571" y="4185932"/>
                  <a:pt x="4907534" y="4180215"/>
                </a:cubicBezTo>
                <a:cubicBezTo>
                  <a:pt x="4806650" y="4175387"/>
                  <a:pt x="4706147" y="4149975"/>
                  <a:pt x="4604501" y="4176784"/>
                </a:cubicBezTo>
                <a:cubicBezTo>
                  <a:pt x="4594387" y="4178258"/>
                  <a:pt x="4584082" y="4177826"/>
                  <a:pt x="4574133" y="4175514"/>
                </a:cubicBezTo>
                <a:cubicBezTo>
                  <a:pt x="4462958" y="4160140"/>
                  <a:pt x="4351020" y="4172718"/>
                  <a:pt x="4239463" y="4168398"/>
                </a:cubicBezTo>
                <a:cubicBezTo>
                  <a:pt x="4188005" y="4166365"/>
                  <a:pt x="4135530" y="4167509"/>
                  <a:pt x="4084706" y="4162045"/>
                </a:cubicBezTo>
                <a:cubicBezTo>
                  <a:pt x="3968067" y="4149594"/>
                  <a:pt x="3851682" y="4142987"/>
                  <a:pt x="3736314" y="4172337"/>
                </a:cubicBezTo>
                <a:cubicBezTo>
                  <a:pt x="3702643" y="4180253"/>
                  <a:pt x="3668235" y="4184509"/>
                  <a:pt x="3633650" y="4185043"/>
                </a:cubicBezTo>
                <a:cubicBezTo>
                  <a:pt x="3520696" y="4189109"/>
                  <a:pt x="3408122" y="4181358"/>
                  <a:pt x="3295549" y="4175005"/>
                </a:cubicBezTo>
                <a:cubicBezTo>
                  <a:pt x="3217408" y="4170558"/>
                  <a:pt x="3139394" y="4160902"/>
                  <a:pt x="3061127" y="4169034"/>
                </a:cubicBezTo>
                <a:cubicBezTo>
                  <a:pt x="3015640" y="4173735"/>
                  <a:pt x="2969772" y="4173735"/>
                  <a:pt x="2924285" y="4169034"/>
                </a:cubicBezTo>
                <a:cubicBezTo>
                  <a:pt x="2840452" y="4159212"/>
                  <a:pt x="2755870" y="4157382"/>
                  <a:pt x="2671694" y="4163570"/>
                </a:cubicBezTo>
                <a:cubicBezTo>
                  <a:pt x="2546033" y="4174370"/>
                  <a:pt x="2420500" y="4183391"/>
                  <a:pt x="2294459" y="4166238"/>
                </a:cubicBezTo>
                <a:cubicBezTo>
                  <a:pt x="2222976" y="4155006"/>
                  <a:pt x="2150298" y="4153685"/>
                  <a:pt x="2078460" y="4162300"/>
                </a:cubicBezTo>
                <a:cubicBezTo>
                  <a:pt x="1907313" y="4186314"/>
                  <a:pt x="1735785" y="4178563"/>
                  <a:pt x="1564257" y="4168653"/>
                </a:cubicBezTo>
                <a:cubicBezTo>
                  <a:pt x="1449650" y="4161918"/>
                  <a:pt x="1334536" y="4149594"/>
                  <a:pt x="1220183" y="4165857"/>
                </a:cubicBezTo>
                <a:cubicBezTo>
                  <a:pt x="1074321" y="4186186"/>
                  <a:pt x="928331" y="4179452"/>
                  <a:pt x="782087" y="4173481"/>
                </a:cubicBezTo>
                <a:cubicBezTo>
                  <a:pt x="674723" y="4169034"/>
                  <a:pt x="567232" y="4155565"/>
                  <a:pt x="459614" y="4172210"/>
                </a:cubicBezTo>
                <a:cubicBezTo>
                  <a:pt x="448535" y="4173722"/>
                  <a:pt x="437265" y="4172591"/>
                  <a:pt x="426706" y="4168907"/>
                </a:cubicBezTo>
                <a:cubicBezTo>
                  <a:pt x="385869" y="4155464"/>
                  <a:pt x="342085" y="4153660"/>
                  <a:pt x="300283" y="4163697"/>
                </a:cubicBezTo>
                <a:cubicBezTo>
                  <a:pt x="223159" y="4180596"/>
                  <a:pt x="146162" y="4187965"/>
                  <a:pt x="67640" y="4172591"/>
                </a:cubicBezTo>
                <a:lnTo>
                  <a:pt x="14015" y="4169393"/>
                </a:lnTo>
                <a:lnTo>
                  <a:pt x="28554" y="3856095"/>
                </a:lnTo>
                <a:cubicBezTo>
                  <a:pt x="30458" y="3735660"/>
                  <a:pt x="27412" y="3615306"/>
                  <a:pt x="15626" y="3495237"/>
                </a:cubicBezTo>
                <a:cubicBezTo>
                  <a:pt x="-847" y="3348740"/>
                  <a:pt x="-4304" y="3201174"/>
                  <a:pt x="5296" y="3054118"/>
                </a:cubicBezTo>
                <a:cubicBezTo>
                  <a:pt x="11786" y="2969961"/>
                  <a:pt x="18539" y="2885804"/>
                  <a:pt x="22776" y="2801522"/>
                </a:cubicBezTo>
                <a:cubicBezTo>
                  <a:pt x="28180" y="2681630"/>
                  <a:pt x="25173" y="2561524"/>
                  <a:pt x="13771" y="2442014"/>
                </a:cubicBezTo>
                <a:cubicBezTo>
                  <a:pt x="4237" y="2350879"/>
                  <a:pt x="3177" y="2259120"/>
                  <a:pt x="10593" y="2167807"/>
                </a:cubicBezTo>
                <a:cubicBezTo>
                  <a:pt x="25690" y="2012336"/>
                  <a:pt x="9931" y="1856863"/>
                  <a:pt x="5032" y="1701516"/>
                </a:cubicBezTo>
                <a:cubicBezTo>
                  <a:pt x="-3577" y="1415742"/>
                  <a:pt x="20393" y="1130095"/>
                  <a:pt x="9666" y="844320"/>
                </a:cubicBezTo>
                <a:cubicBezTo>
                  <a:pt x="3841" y="702958"/>
                  <a:pt x="16420" y="561723"/>
                  <a:pt x="9666" y="420361"/>
                </a:cubicBezTo>
                <a:cubicBezTo>
                  <a:pt x="4105" y="319805"/>
                  <a:pt x="397" y="219250"/>
                  <a:pt x="4105" y="118568"/>
                </a:cubicBezTo>
                <a:cubicBezTo>
                  <a:pt x="5164" y="91109"/>
                  <a:pt x="5826" y="63523"/>
                  <a:pt x="9534" y="36446"/>
                </a:cubicBezTo>
                <a:close/>
              </a:path>
            </a:pathLst>
          </a:custGeom>
        </p:spPr>
      </p:pic>
      <p:sp>
        <p:nvSpPr>
          <p:cNvPr id="11" name="sketch line">
            <a:extLst>
              <a:ext uri="{FF2B5EF4-FFF2-40B4-BE49-F238E27FC236}">
                <a16:creationId xmlns:a16="http://schemas.microsoft.com/office/drawing/2014/main" id="{28C31856-6ABF-41FD-B683-B06E5FFF926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50080" y="5598439"/>
            <a:ext cx="3291840" cy="18288"/>
          </a:xfrm>
          <a:custGeom>
            <a:avLst/>
            <a:gdLst>
              <a:gd name="csX0" fmla="*/ 0 w 3291840"/>
              <a:gd name="csY0" fmla="*/ 0 h 18288"/>
              <a:gd name="csX1" fmla="*/ 658368 w 3291840"/>
              <a:gd name="csY1" fmla="*/ 0 h 18288"/>
              <a:gd name="csX2" fmla="*/ 1283818 w 3291840"/>
              <a:gd name="csY2" fmla="*/ 0 h 18288"/>
              <a:gd name="csX3" fmla="*/ 1909267 w 3291840"/>
              <a:gd name="csY3" fmla="*/ 0 h 18288"/>
              <a:gd name="csX4" fmla="*/ 2633472 w 3291840"/>
              <a:gd name="csY4" fmla="*/ 0 h 18288"/>
              <a:gd name="csX5" fmla="*/ 3291840 w 3291840"/>
              <a:gd name="csY5" fmla="*/ 0 h 18288"/>
              <a:gd name="csX6" fmla="*/ 3291840 w 3291840"/>
              <a:gd name="csY6" fmla="*/ 18288 h 18288"/>
              <a:gd name="csX7" fmla="*/ 2633472 w 3291840"/>
              <a:gd name="csY7" fmla="*/ 18288 h 18288"/>
              <a:gd name="csX8" fmla="*/ 2073859 w 3291840"/>
              <a:gd name="csY8" fmla="*/ 18288 h 18288"/>
              <a:gd name="csX9" fmla="*/ 1448410 w 3291840"/>
              <a:gd name="csY9" fmla="*/ 18288 h 18288"/>
              <a:gd name="csX10" fmla="*/ 822960 w 3291840"/>
              <a:gd name="csY10" fmla="*/ 18288 h 18288"/>
              <a:gd name="csX11" fmla="*/ 0 w 3291840"/>
              <a:gd name="csY11" fmla="*/ 18288 h 18288"/>
              <a:gd name="csX12" fmla="*/ 0 w 3291840"/>
              <a:gd name="csY12"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3291840" h="18288" fill="none" extrusionOk="0">
                <a:moveTo>
                  <a:pt x="0" y="0"/>
                </a:moveTo>
                <a:cubicBezTo>
                  <a:pt x="173077" y="-20031"/>
                  <a:pt x="443104" y="6424"/>
                  <a:pt x="658368" y="0"/>
                </a:cubicBezTo>
                <a:cubicBezTo>
                  <a:pt x="873632" y="-6424"/>
                  <a:pt x="1034028" y="11764"/>
                  <a:pt x="1283818" y="0"/>
                </a:cubicBezTo>
                <a:cubicBezTo>
                  <a:pt x="1533608" y="-11764"/>
                  <a:pt x="1691227" y="-30112"/>
                  <a:pt x="1909267" y="0"/>
                </a:cubicBezTo>
                <a:cubicBezTo>
                  <a:pt x="2127307" y="30112"/>
                  <a:pt x="2272465" y="-18735"/>
                  <a:pt x="2633472" y="0"/>
                </a:cubicBezTo>
                <a:cubicBezTo>
                  <a:pt x="2994479" y="18735"/>
                  <a:pt x="3023324" y="-32030"/>
                  <a:pt x="3291840" y="0"/>
                </a:cubicBezTo>
                <a:cubicBezTo>
                  <a:pt x="3291406" y="7551"/>
                  <a:pt x="3291373" y="9822"/>
                  <a:pt x="3291840" y="18288"/>
                </a:cubicBezTo>
                <a:cubicBezTo>
                  <a:pt x="3048445" y="38989"/>
                  <a:pt x="2846548" y="-14400"/>
                  <a:pt x="2633472" y="18288"/>
                </a:cubicBezTo>
                <a:cubicBezTo>
                  <a:pt x="2420396" y="50976"/>
                  <a:pt x="2304099" y="6336"/>
                  <a:pt x="2073859" y="18288"/>
                </a:cubicBezTo>
                <a:cubicBezTo>
                  <a:pt x="1843619" y="30240"/>
                  <a:pt x="1706926" y="10778"/>
                  <a:pt x="1448410" y="18288"/>
                </a:cubicBezTo>
                <a:cubicBezTo>
                  <a:pt x="1189894" y="25798"/>
                  <a:pt x="1002278" y="8992"/>
                  <a:pt x="822960" y="18288"/>
                </a:cubicBezTo>
                <a:cubicBezTo>
                  <a:pt x="643642" y="27585"/>
                  <a:pt x="307039" y="38051"/>
                  <a:pt x="0" y="18288"/>
                </a:cubicBezTo>
                <a:cubicBezTo>
                  <a:pt x="60" y="11696"/>
                  <a:pt x="66" y="3758"/>
                  <a:pt x="0" y="0"/>
                </a:cubicBezTo>
                <a:close/>
              </a:path>
              <a:path w="3291840" h="18288" stroke="0" extrusionOk="0">
                <a:moveTo>
                  <a:pt x="0" y="0"/>
                </a:moveTo>
                <a:cubicBezTo>
                  <a:pt x="195850" y="28018"/>
                  <a:pt x="434891" y="17390"/>
                  <a:pt x="592531" y="0"/>
                </a:cubicBezTo>
                <a:cubicBezTo>
                  <a:pt x="750171" y="-17390"/>
                  <a:pt x="1018709" y="32200"/>
                  <a:pt x="1316736" y="0"/>
                </a:cubicBezTo>
                <a:cubicBezTo>
                  <a:pt x="1614763" y="-32200"/>
                  <a:pt x="1696480" y="-11367"/>
                  <a:pt x="1876349" y="0"/>
                </a:cubicBezTo>
                <a:cubicBezTo>
                  <a:pt x="2056218" y="11367"/>
                  <a:pt x="2193364" y="13433"/>
                  <a:pt x="2435962" y="0"/>
                </a:cubicBezTo>
                <a:cubicBezTo>
                  <a:pt x="2678560" y="-13433"/>
                  <a:pt x="3010901" y="-42367"/>
                  <a:pt x="3291840" y="0"/>
                </a:cubicBezTo>
                <a:cubicBezTo>
                  <a:pt x="3291758" y="4406"/>
                  <a:pt x="3291751" y="9982"/>
                  <a:pt x="3291840" y="18288"/>
                </a:cubicBezTo>
                <a:cubicBezTo>
                  <a:pt x="3108993" y="14228"/>
                  <a:pt x="2952658" y="46900"/>
                  <a:pt x="2666390" y="18288"/>
                </a:cubicBezTo>
                <a:cubicBezTo>
                  <a:pt x="2380122" y="-10324"/>
                  <a:pt x="2263855" y="41055"/>
                  <a:pt x="2040941" y="18288"/>
                </a:cubicBezTo>
                <a:cubicBezTo>
                  <a:pt x="1818027" y="-4479"/>
                  <a:pt x="1675097" y="6509"/>
                  <a:pt x="1415491" y="18288"/>
                </a:cubicBezTo>
                <a:cubicBezTo>
                  <a:pt x="1155885" y="30068"/>
                  <a:pt x="852976" y="36210"/>
                  <a:pt x="691286" y="18288"/>
                </a:cubicBezTo>
                <a:cubicBezTo>
                  <a:pt x="529596" y="366"/>
                  <a:pt x="187183" y="13912"/>
                  <a:pt x="0" y="18288"/>
                </a:cubicBezTo>
                <a:cubicBezTo>
                  <a:pt x="189" y="14288"/>
                  <a:pt x="-703" y="3747"/>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00062715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7C9BE72A-4F97-4FA0-AF09-2C65D071CFF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A34CF32-8E77-AF6F-5D7F-E71437498FCB}"/>
              </a:ext>
            </a:extLst>
          </p:cNvPr>
          <p:cNvSpPr>
            <a:spLocks noGrp="1"/>
          </p:cNvSpPr>
          <p:nvPr>
            <p:ph type="title"/>
          </p:nvPr>
        </p:nvSpPr>
        <p:spPr>
          <a:xfrm>
            <a:off x="841248" y="4072047"/>
            <a:ext cx="10506456" cy="750324"/>
          </a:xfrm>
        </p:spPr>
        <p:txBody>
          <a:bodyPr vert="horz" lIns="91440" tIns="45720" rIns="91440" bIns="45720" rtlCol="0" anchor="b">
            <a:normAutofit fontScale="90000"/>
          </a:bodyPr>
          <a:lstStyle/>
          <a:p>
            <a:pPr algn="ctr"/>
            <a:r>
              <a:rPr lang="en-US" sz="5200" kern="1200">
                <a:solidFill>
                  <a:schemeClr val="tx1"/>
                </a:solidFill>
                <a:latin typeface="+mj-lt"/>
                <a:ea typeface="+mj-ea"/>
                <a:cs typeface="+mj-cs"/>
              </a:rPr>
              <a:t>8</a:t>
            </a:r>
            <a:r>
              <a:rPr lang="en-US" sz="5200" kern="1200" baseline="30000">
                <a:solidFill>
                  <a:schemeClr val="tx1"/>
                </a:solidFill>
                <a:latin typeface="+mj-lt"/>
                <a:ea typeface="+mj-ea"/>
                <a:cs typeface="+mj-cs"/>
              </a:rPr>
              <a:t>th</a:t>
            </a:r>
            <a:r>
              <a:rPr lang="en-US" sz="5200" kern="1200">
                <a:solidFill>
                  <a:schemeClr val="tx1"/>
                </a:solidFill>
                <a:latin typeface="+mj-lt"/>
                <a:ea typeface="+mj-ea"/>
                <a:cs typeface="+mj-cs"/>
              </a:rPr>
              <a:t> May - </a:t>
            </a:r>
            <a:r>
              <a:rPr lang="en-US" sz="5200" kern="1200" dirty="0">
                <a:solidFill>
                  <a:schemeClr val="tx1"/>
                </a:solidFill>
                <a:latin typeface="+mj-lt"/>
                <a:ea typeface="+mj-ea"/>
                <a:cs typeface="+mj-cs"/>
              </a:rPr>
              <a:t>VE Day 80 celebrations</a:t>
            </a:r>
          </a:p>
        </p:txBody>
      </p:sp>
      <p:pic>
        <p:nvPicPr>
          <p:cNvPr id="4" name="Picture 3">
            <a:extLst>
              <a:ext uri="{FF2B5EF4-FFF2-40B4-BE49-F238E27FC236}">
                <a16:creationId xmlns:a16="http://schemas.microsoft.com/office/drawing/2014/main" id="{AE3652C2-8908-B143-ACEE-6E84B359484C}"/>
              </a:ext>
            </a:extLst>
          </p:cNvPr>
          <p:cNvPicPr>
            <a:picLocks noChangeAspect="1"/>
          </p:cNvPicPr>
          <p:nvPr/>
        </p:nvPicPr>
        <p:blipFill>
          <a:blip r:embed="rId2"/>
          <a:srcRect t="13973" b="12613"/>
          <a:stretch/>
        </p:blipFill>
        <p:spPr>
          <a:xfrm>
            <a:off x="203682" y="181113"/>
            <a:ext cx="3797398" cy="3717071"/>
          </a:xfrm>
          <a:prstGeom prst="rect">
            <a:avLst/>
          </a:prstGeom>
        </p:spPr>
      </p:pic>
      <p:pic>
        <p:nvPicPr>
          <p:cNvPr id="3" name="Picture 2">
            <a:extLst>
              <a:ext uri="{FF2B5EF4-FFF2-40B4-BE49-F238E27FC236}">
                <a16:creationId xmlns:a16="http://schemas.microsoft.com/office/drawing/2014/main" id="{9B8515F4-BC2F-2F5B-15F0-185390F52AD5}"/>
              </a:ext>
            </a:extLst>
          </p:cNvPr>
          <p:cNvPicPr>
            <a:picLocks noChangeAspect="1"/>
          </p:cNvPicPr>
          <p:nvPr/>
        </p:nvPicPr>
        <p:blipFill>
          <a:blip r:embed="rId3"/>
          <a:srcRect l="23024" r="-2" b="-2"/>
          <a:stretch/>
        </p:blipFill>
        <p:spPr>
          <a:xfrm>
            <a:off x="4193167" y="181113"/>
            <a:ext cx="3815005" cy="3717071"/>
          </a:xfrm>
          <a:prstGeom prst="rect">
            <a:avLst/>
          </a:prstGeom>
        </p:spPr>
      </p:pic>
      <p:pic>
        <p:nvPicPr>
          <p:cNvPr id="5" name="Picture 4">
            <a:extLst>
              <a:ext uri="{FF2B5EF4-FFF2-40B4-BE49-F238E27FC236}">
                <a16:creationId xmlns:a16="http://schemas.microsoft.com/office/drawing/2014/main" id="{E1B02613-ACCB-0444-BE96-583B88D298B4}"/>
              </a:ext>
            </a:extLst>
          </p:cNvPr>
          <p:cNvPicPr>
            <a:picLocks noChangeAspect="1"/>
          </p:cNvPicPr>
          <p:nvPr/>
        </p:nvPicPr>
        <p:blipFill>
          <a:blip r:embed="rId4"/>
          <a:srcRect l="7638" r="15702" b="-2"/>
          <a:stretch/>
        </p:blipFill>
        <p:spPr>
          <a:xfrm>
            <a:off x="8190920" y="181113"/>
            <a:ext cx="3799289" cy="3717071"/>
          </a:xfrm>
          <a:prstGeom prst="rect">
            <a:avLst/>
          </a:prstGeom>
        </p:spPr>
      </p:pic>
      <p:sp>
        <p:nvSpPr>
          <p:cNvPr id="6" name="TextBox 5">
            <a:extLst>
              <a:ext uri="{FF2B5EF4-FFF2-40B4-BE49-F238E27FC236}">
                <a16:creationId xmlns:a16="http://schemas.microsoft.com/office/drawing/2014/main" id="{407A0531-7944-8455-207B-C4385D64906D}"/>
              </a:ext>
            </a:extLst>
          </p:cNvPr>
          <p:cNvSpPr txBox="1"/>
          <p:nvPr/>
        </p:nvSpPr>
        <p:spPr>
          <a:xfrm>
            <a:off x="446313" y="4932244"/>
            <a:ext cx="11190515" cy="1384995"/>
          </a:xfrm>
          <a:prstGeom prst="rect">
            <a:avLst/>
          </a:prstGeom>
          <a:noFill/>
        </p:spPr>
        <p:txBody>
          <a:bodyPr wrap="square" rtlCol="0">
            <a:spAutoFit/>
          </a:bodyPr>
          <a:lstStyle/>
          <a:p>
            <a:r>
              <a:rPr lang="en-GB" sz="2800" dirty="0"/>
              <a:t>A celebratory lunch consisting of sausage casserole and rhubarb crumble was served. A slideshow presentation “Malhamdale at War” was shown and songs featuring Vera Lynn were played.</a:t>
            </a:r>
          </a:p>
        </p:txBody>
      </p:sp>
    </p:spTree>
    <p:extLst>
      <p:ext uri="{BB962C8B-B14F-4D97-AF65-F5344CB8AC3E}">
        <p14:creationId xmlns:p14="http://schemas.microsoft.com/office/powerpoint/2010/main" val="11747942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 name="Rectangle 20">
            <a:extLst>
              <a:ext uri="{FF2B5EF4-FFF2-40B4-BE49-F238E27FC236}">
                <a16:creationId xmlns:a16="http://schemas.microsoft.com/office/drawing/2014/main" id="{7C9BE72A-4F97-4FA0-AF09-2C65D071CFF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10AB3B3-50C0-F666-A23E-8C7A47C79410}"/>
              </a:ext>
            </a:extLst>
          </p:cNvPr>
          <p:cNvSpPr>
            <a:spLocks noGrp="1"/>
          </p:cNvSpPr>
          <p:nvPr>
            <p:ph type="title"/>
          </p:nvPr>
        </p:nvSpPr>
        <p:spPr>
          <a:xfrm>
            <a:off x="841247" y="4812595"/>
            <a:ext cx="10506456" cy="1130994"/>
          </a:xfrm>
        </p:spPr>
        <p:txBody>
          <a:bodyPr vert="horz" lIns="91440" tIns="45720" rIns="91440" bIns="45720" rtlCol="0" anchor="b">
            <a:normAutofit fontScale="90000"/>
          </a:bodyPr>
          <a:lstStyle/>
          <a:p>
            <a:pPr algn="ctr"/>
            <a:r>
              <a:rPr lang="en-US" sz="2900" kern="1200" dirty="0">
                <a:solidFill>
                  <a:schemeClr val="tx1"/>
                </a:solidFill>
                <a:latin typeface="+mj-lt"/>
                <a:ea typeface="+mj-ea"/>
                <a:cs typeface="+mj-cs"/>
              </a:rPr>
              <a:t>The late May Bank Holiday weekend saw the first rain for several weeks. </a:t>
            </a:r>
            <a:br>
              <a:rPr lang="en-US" sz="2900" kern="1200" dirty="0">
                <a:solidFill>
                  <a:schemeClr val="tx1"/>
                </a:solidFill>
                <a:latin typeface="+mj-lt"/>
                <a:ea typeface="+mj-ea"/>
                <a:cs typeface="+mj-cs"/>
              </a:rPr>
            </a:br>
            <a:r>
              <a:rPr lang="en-US" sz="2900" kern="1200" dirty="0">
                <a:solidFill>
                  <a:schemeClr val="tx1"/>
                </a:solidFill>
                <a:latin typeface="+mj-lt"/>
                <a:ea typeface="+mj-ea"/>
                <a:cs typeface="+mj-cs"/>
              </a:rPr>
              <a:t>This was </a:t>
            </a:r>
            <a:r>
              <a:rPr lang="en-US" sz="2900" dirty="0"/>
              <a:t>welcomed by gardeners and farmers. </a:t>
            </a:r>
            <a:br>
              <a:rPr lang="en-US" sz="2900" dirty="0"/>
            </a:br>
            <a:r>
              <a:rPr lang="en-US" sz="2900" dirty="0"/>
              <a:t>However, i</a:t>
            </a:r>
            <a:r>
              <a:rPr lang="en-US" sz="2900" kern="1200" dirty="0">
                <a:solidFill>
                  <a:schemeClr val="tx1"/>
                </a:solidFill>
                <a:latin typeface="+mj-lt"/>
                <a:ea typeface="+mj-ea"/>
                <a:cs typeface="+mj-cs"/>
              </a:rPr>
              <a:t>t was damp and grey for the annual visit of Morris Dancers.</a:t>
            </a:r>
          </a:p>
        </p:txBody>
      </p:sp>
      <p:pic>
        <p:nvPicPr>
          <p:cNvPr id="3" name="Picture 2">
            <a:extLst>
              <a:ext uri="{FF2B5EF4-FFF2-40B4-BE49-F238E27FC236}">
                <a16:creationId xmlns:a16="http://schemas.microsoft.com/office/drawing/2014/main" id="{08DEFFEA-81B2-8C43-51FA-90D36A6328E2}"/>
              </a:ext>
            </a:extLst>
          </p:cNvPr>
          <p:cNvPicPr>
            <a:picLocks noChangeAspect="1"/>
          </p:cNvPicPr>
          <p:nvPr/>
        </p:nvPicPr>
        <p:blipFill>
          <a:blip r:embed="rId2"/>
          <a:srcRect r="23378" b="-2"/>
          <a:stretch>
            <a:fillRect/>
          </a:stretch>
        </p:blipFill>
        <p:spPr>
          <a:xfrm>
            <a:off x="203682" y="181113"/>
            <a:ext cx="3797398" cy="3717071"/>
          </a:xfrm>
          <a:prstGeom prst="rect">
            <a:avLst/>
          </a:prstGeom>
        </p:spPr>
      </p:pic>
      <p:pic>
        <p:nvPicPr>
          <p:cNvPr id="4" name="Picture 3">
            <a:extLst>
              <a:ext uri="{FF2B5EF4-FFF2-40B4-BE49-F238E27FC236}">
                <a16:creationId xmlns:a16="http://schemas.microsoft.com/office/drawing/2014/main" id="{AE3EFC59-5A1C-05A2-8274-49B7E3BEA217}"/>
              </a:ext>
            </a:extLst>
          </p:cNvPr>
          <p:cNvPicPr>
            <a:picLocks noChangeAspect="1"/>
          </p:cNvPicPr>
          <p:nvPr/>
        </p:nvPicPr>
        <p:blipFill>
          <a:blip r:embed="rId3"/>
          <a:srcRect t="5031" r="2" b="21897"/>
          <a:stretch>
            <a:fillRect/>
          </a:stretch>
        </p:blipFill>
        <p:spPr>
          <a:xfrm>
            <a:off x="4193167" y="181113"/>
            <a:ext cx="3815005" cy="3717071"/>
          </a:xfrm>
          <a:prstGeom prst="rect">
            <a:avLst/>
          </a:prstGeom>
        </p:spPr>
      </p:pic>
      <p:pic>
        <p:nvPicPr>
          <p:cNvPr id="5" name="Picture 4">
            <a:extLst>
              <a:ext uri="{FF2B5EF4-FFF2-40B4-BE49-F238E27FC236}">
                <a16:creationId xmlns:a16="http://schemas.microsoft.com/office/drawing/2014/main" id="{DEEE2050-FF08-7947-1BB5-80DDE643DF94}"/>
              </a:ext>
            </a:extLst>
          </p:cNvPr>
          <p:cNvPicPr>
            <a:picLocks noChangeAspect="1"/>
          </p:cNvPicPr>
          <p:nvPr/>
        </p:nvPicPr>
        <p:blipFill>
          <a:blip r:embed="rId4"/>
          <a:srcRect l="20730" r="2609" b="-2"/>
          <a:stretch>
            <a:fillRect/>
          </a:stretch>
        </p:blipFill>
        <p:spPr>
          <a:xfrm>
            <a:off x="8190920" y="181113"/>
            <a:ext cx="3799289" cy="3717071"/>
          </a:xfrm>
          <a:prstGeom prst="rect">
            <a:avLst/>
          </a:prstGeom>
        </p:spPr>
      </p:pic>
    </p:spTree>
    <p:extLst>
      <p:ext uri="{BB962C8B-B14F-4D97-AF65-F5344CB8AC3E}">
        <p14:creationId xmlns:p14="http://schemas.microsoft.com/office/powerpoint/2010/main" val="351862417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6234BCC6-39B9-47D9-8BF8-C665401AE2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06D16900-A101-345D-4467-0092390F351D}"/>
              </a:ext>
            </a:extLst>
          </p:cNvPr>
          <p:cNvPicPr>
            <a:picLocks noChangeAspect="1"/>
          </p:cNvPicPr>
          <p:nvPr/>
        </p:nvPicPr>
        <p:blipFill>
          <a:blip r:embed="rId2"/>
          <a:srcRect t="17555" r="-2" b="21058"/>
          <a:stretch>
            <a:fillRect/>
          </a:stretch>
        </p:blipFill>
        <p:spPr>
          <a:xfrm>
            <a:off x="4883025" y="10"/>
            <a:ext cx="7308975" cy="3364982"/>
          </a:xfrm>
          <a:custGeom>
            <a:avLst/>
            <a:gdLst/>
            <a:ahLst/>
            <a:cxnLst/>
            <a:rect l="l" t="t" r="r" b="b"/>
            <a:pathLst>
              <a:path w="7308975" h="3364992">
                <a:moveTo>
                  <a:pt x="0" y="0"/>
                </a:moveTo>
                <a:lnTo>
                  <a:pt x="7308975" y="0"/>
                </a:lnTo>
                <a:lnTo>
                  <a:pt x="7308975" y="3364992"/>
                </a:lnTo>
                <a:lnTo>
                  <a:pt x="1210305" y="3364992"/>
                </a:lnTo>
                <a:lnTo>
                  <a:pt x="1192705" y="2943200"/>
                </a:lnTo>
                <a:cubicBezTo>
                  <a:pt x="1098874" y="1825108"/>
                  <a:pt x="684692" y="821621"/>
                  <a:pt x="62981" y="69271"/>
                </a:cubicBezTo>
                <a:close/>
              </a:path>
            </a:pathLst>
          </a:custGeom>
        </p:spPr>
      </p:pic>
      <p:pic>
        <p:nvPicPr>
          <p:cNvPr id="3" name="Picture 2">
            <a:extLst>
              <a:ext uri="{FF2B5EF4-FFF2-40B4-BE49-F238E27FC236}">
                <a16:creationId xmlns:a16="http://schemas.microsoft.com/office/drawing/2014/main" id="{0B889E2F-D655-67EC-E22B-15D0B598DFF8}"/>
              </a:ext>
            </a:extLst>
          </p:cNvPr>
          <p:cNvPicPr>
            <a:picLocks noChangeAspect="1"/>
          </p:cNvPicPr>
          <p:nvPr/>
        </p:nvPicPr>
        <p:blipFill>
          <a:blip r:embed="rId3"/>
          <a:srcRect t="21326" r="-2" b="17287"/>
          <a:stretch>
            <a:fillRect/>
          </a:stretch>
        </p:blipFill>
        <p:spPr>
          <a:xfrm>
            <a:off x="4883025" y="3493008"/>
            <a:ext cx="7308975" cy="3364992"/>
          </a:xfrm>
          <a:custGeom>
            <a:avLst/>
            <a:gdLst/>
            <a:ahLst/>
            <a:cxnLst/>
            <a:rect l="l" t="t" r="r" b="b"/>
            <a:pathLst>
              <a:path w="7308975" h="3364992">
                <a:moveTo>
                  <a:pt x="1210305" y="0"/>
                </a:moveTo>
                <a:lnTo>
                  <a:pt x="7308975" y="0"/>
                </a:lnTo>
                <a:lnTo>
                  <a:pt x="7308975" y="3364992"/>
                </a:lnTo>
                <a:lnTo>
                  <a:pt x="0" y="3364992"/>
                </a:lnTo>
                <a:lnTo>
                  <a:pt x="62981" y="3295722"/>
                </a:lnTo>
                <a:cubicBezTo>
                  <a:pt x="684692" y="2543371"/>
                  <a:pt x="1098874" y="1539884"/>
                  <a:pt x="1192705" y="421793"/>
                </a:cubicBezTo>
                <a:close/>
              </a:path>
            </a:pathLst>
          </a:custGeom>
        </p:spPr>
      </p:pic>
      <p:sp useBgFill="1">
        <p:nvSpPr>
          <p:cNvPr id="16" name="Freeform: Shape 15">
            <a:extLst>
              <a:ext uri="{FF2B5EF4-FFF2-40B4-BE49-F238E27FC236}">
                <a16:creationId xmlns:a16="http://schemas.microsoft.com/office/drawing/2014/main" id="{72A9CE9D-DAC3-40AF-B504-78A64A909F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096001" cy="6858000"/>
          </a:xfrm>
          <a:custGeom>
            <a:avLst/>
            <a:gdLst>
              <a:gd name="connsiteX0" fmla="*/ 0 w 6096001"/>
              <a:gd name="connsiteY0" fmla="*/ 0 h 6858000"/>
              <a:gd name="connsiteX1" fmla="*/ 4883024 w 6096001"/>
              <a:gd name="connsiteY1" fmla="*/ 0 h 6858000"/>
              <a:gd name="connsiteX2" fmla="*/ 4946006 w 6096001"/>
              <a:gd name="connsiteY2" fmla="*/ 69271 h 6858000"/>
              <a:gd name="connsiteX3" fmla="*/ 6096001 w 6096001"/>
              <a:gd name="connsiteY3" fmla="*/ 3429000 h 6858000"/>
              <a:gd name="connsiteX4" fmla="*/ 4946006 w 6096001"/>
              <a:gd name="connsiteY4" fmla="*/ 6788730 h 6858000"/>
              <a:gd name="connsiteX5" fmla="*/ 4883024 w 6096001"/>
              <a:gd name="connsiteY5" fmla="*/ 6858000 h 6858000"/>
              <a:gd name="connsiteX6" fmla="*/ 0 w 609600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96001" h="6858000">
                <a:moveTo>
                  <a:pt x="0" y="0"/>
                </a:moveTo>
                <a:lnTo>
                  <a:pt x="4883024" y="0"/>
                </a:lnTo>
                <a:lnTo>
                  <a:pt x="4946006" y="69271"/>
                </a:lnTo>
                <a:cubicBezTo>
                  <a:pt x="5656532" y="929100"/>
                  <a:pt x="6096001" y="2116944"/>
                  <a:pt x="6096001" y="3429000"/>
                </a:cubicBezTo>
                <a:cubicBezTo>
                  <a:pt x="6096001" y="4741056"/>
                  <a:pt x="5656532" y="5928900"/>
                  <a:pt x="4946006" y="6788730"/>
                </a:cubicBezTo>
                <a:lnTo>
                  <a:pt x="4883024" y="6858000"/>
                </a:lnTo>
                <a:lnTo>
                  <a:pt x="0" y="6858000"/>
                </a:lnTo>
                <a:close/>
              </a:path>
            </a:pathLst>
          </a:custGeom>
          <a:ln w="9525">
            <a:solidFill>
              <a:srgbClr val="EFEFEF"/>
            </a:solidFill>
          </a:ln>
          <a:effectLst>
            <a:outerShdw blurRad="50800" dist="38100" algn="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8" name="Freeform: Shape 17">
            <a:extLst>
              <a:ext uri="{FF2B5EF4-FFF2-40B4-BE49-F238E27FC236}">
                <a16:creationId xmlns:a16="http://schemas.microsoft.com/office/drawing/2014/main" id="{506D7452-6CDE-4381-86CE-07B2459383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6087332" cy="6858000"/>
          </a:xfrm>
          <a:custGeom>
            <a:avLst/>
            <a:gdLst>
              <a:gd name="connsiteX0" fmla="*/ 0 w 6087332"/>
              <a:gd name="connsiteY0" fmla="*/ 0 h 6858000"/>
              <a:gd name="connsiteX1" fmla="*/ 4874355 w 6087332"/>
              <a:gd name="connsiteY1" fmla="*/ 0 h 6858000"/>
              <a:gd name="connsiteX2" fmla="*/ 4937337 w 6087332"/>
              <a:gd name="connsiteY2" fmla="*/ 69271 h 6858000"/>
              <a:gd name="connsiteX3" fmla="*/ 6087332 w 6087332"/>
              <a:gd name="connsiteY3" fmla="*/ 3429000 h 6858000"/>
              <a:gd name="connsiteX4" fmla="*/ 4937337 w 6087332"/>
              <a:gd name="connsiteY4" fmla="*/ 6788730 h 6858000"/>
              <a:gd name="connsiteX5" fmla="*/ 4874355 w 6087332"/>
              <a:gd name="connsiteY5" fmla="*/ 6858000 h 6858000"/>
              <a:gd name="connsiteX6" fmla="*/ 0 w 6087332"/>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87332" h="6858000">
                <a:moveTo>
                  <a:pt x="0" y="0"/>
                </a:moveTo>
                <a:lnTo>
                  <a:pt x="4874355" y="0"/>
                </a:lnTo>
                <a:lnTo>
                  <a:pt x="4937337" y="69271"/>
                </a:lnTo>
                <a:cubicBezTo>
                  <a:pt x="5647863" y="929100"/>
                  <a:pt x="6087332" y="2116944"/>
                  <a:pt x="6087332" y="3429000"/>
                </a:cubicBezTo>
                <a:cubicBezTo>
                  <a:pt x="6087332" y="4741056"/>
                  <a:pt x="5647863" y="5928900"/>
                  <a:pt x="4937337" y="6788730"/>
                </a:cubicBezTo>
                <a:lnTo>
                  <a:pt x="4874355" y="6858000"/>
                </a:lnTo>
                <a:lnTo>
                  <a:pt x="0" y="6858000"/>
                </a:ln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EA9110A7-A56F-41FF-3AE7-CFD13FFA2961}"/>
              </a:ext>
            </a:extLst>
          </p:cNvPr>
          <p:cNvSpPr>
            <a:spLocks noGrp="1"/>
          </p:cNvSpPr>
          <p:nvPr>
            <p:ph type="title"/>
          </p:nvPr>
        </p:nvSpPr>
        <p:spPr>
          <a:xfrm>
            <a:off x="395369" y="1093037"/>
            <a:ext cx="5019074" cy="4799941"/>
          </a:xfrm>
        </p:spPr>
        <p:txBody>
          <a:bodyPr vert="horz" lIns="91440" tIns="45720" rIns="91440" bIns="45720" rtlCol="0" anchor="b">
            <a:normAutofit fontScale="90000"/>
          </a:bodyPr>
          <a:lstStyle/>
          <a:p>
            <a:r>
              <a:rPr lang="en-US" sz="3600" b="1" kern="1200" dirty="0">
                <a:solidFill>
                  <a:schemeClr val="tx1"/>
                </a:solidFill>
                <a:latin typeface="+mj-lt"/>
                <a:ea typeface="+mj-ea"/>
                <a:cs typeface="+mj-cs"/>
              </a:rPr>
              <a:t>2</a:t>
            </a:r>
            <a:r>
              <a:rPr lang="en-US" sz="3600" b="1" kern="1200" baseline="30000" dirty="0">
                <a:solidFill>
                  <a:schemeClr val="tx1"/>
                </a:solidFill>
                <a:latin typeface="+mj-lt"/>
                <a:ea typeface="+mj-ea"/>
                <a:cs typeface="+mj-cs"/>
              </a:rPr>
              <a:t>nd</a:t>
            </a:r>
            <a:r>
              <a:rPr lang="en-US" sz="3600" b="1" kern="1200" dirty="0">
                <a:solidFill>
                  <a:schemeClr val="tx1"/>
                </a:solidFill>
                <a:latin typeface="+mj-lt"/>
                <a:ea typeface="+mj-ea"/>
                <a:cs typeface="+mj-cs"/>
              </a:rPr>
              <a:t> June </a:t>
            </a:r>
            <a:r>
              <a:rPr lang="en-US" sz="3000" kern="1200" dirty="0">
                <a:solidFill>
                  <a:schemeClr val="tx1"/>
                </a:solidFill>
                <a:latin typeface="+mj-lt"/>
                <a:ea typeface="+mj-ea"/>
                <a:cs typeface="+mj-cs"/>
              </a:rPr>
              <a:t>– Wildflower walk at Lee Gate Farm, </a:t>
            </a:r>
            <a:r>
              <a:rPr lang="en-US" sz="3000" kern="1200" dirty="0" err="1">
                <a:solidFill>
                  <a:schemeClr val="tx1"/>
                </a:solidFill>
                <a:latin typeface="+mj-lt"/>
                <a:ea typeface="+mj-ea"/>
                <a:cs typeface="+mj-cs"/>
              </a:rPr>
              <a:t>organised</a:t>
            </a:r>
            <a:r>
              <a:rPr lang="en-US" sz="3000" kern="1200" dirty="0">
                <a:solidFill>
                  <a:schemeClr val="tx1"/>
                </a:solidFill>
                <a:latin typeface="+mj-lt"/>
                <a:ea typeface="+mj-ea"/>
                <a:cs typeface="+mj-cs"/>
              </a:rPr>
              <a:t> by Paul McWhinney. </a:t>
            </a:r>
            <a:br>
              <a:rPr lang="en-US" sz="3000" kern="1200" dirty="0">
                <a:solidFill>
                  <a:schemeClr val="tx1"/>
                </a:solidFill>
                <a:latin typeface="+mj-lt"/>
                <a:ea typeface="+mj-ea"/>
                <a:cs typeface="+mj-cs"/>
              </a:rPr>
            </a:br>
            <a:r>
              <a:rPr lang="en-US" sz="3000" kern="1200" dirty="0">
                <a:solidFill>
                  <a:schemeClr val="tx1"/>
                </a:solidFill>
                <a:latin typeface="+mj-lt"/>
                <a:ea typeface="+mj-ea"/>
                <a:cs typeface="+mj-cs"/>
              </a:rPr>
              <a:t>Frank Carr shared his knowledge of the flowers growing in a SSSI site at Lee Gate Farm.</a:t>
            </a:r>
            <a:br>
              <a:rPr lang="en-US" sz="3000" kern="1200" dirty="0">
                <a:solidFill>
                  <a:schemeClr val="tx1"/>
                </a:solidFill>
                <a:latin typeface="+mj-lt"/>
                <a:ea typeface="+mj-ea"/>
                <a:cs typeface="+mj-cs"/>
              </a:rPr>
            </a:br>
            <a:r>
              <a:rPr lang="en-US" sz="3000" kern="1200" dirty="0">
                <a:solidFill>
                  <a:schemeClr val="tx1"/>
                </a:solidFill>
                <a:latin typeface="+mj-lt"/>
                <a:ea typeface="+mj-ea"/>
                <a:cs typeface="+mj-cs"/>
              </a:rPr>
              <a:t>A highlight was </a:t>
            </a:r>
            <a:r>
              <a:rPr lang="en-US" sz="3000" dirty="0"/>
              <a:t>the Bird’s eye primrose which grows well on limestone pasture.</a:t>
            </a:r>
            <a:br>
              <a:rPr lang="en-US" sz="3000" dirty="0"/>
            </a:br>
            <a:r>
              <a:rPr lang="en-US" sz="3000" dirty="0"/>
              <a:t>The walk concluded with tea and some delicious cakes!</a:t>
            </a:r>
            <a:endParaRPr lang="en-US" sz="3000" kern="1200" dirty="0">
              <a:solidFill>
                <a:schemeClr val="tx1"/>
              </a:solidFill>
              <a:latin typeface="+mj-lt"/>
              <a:ea typeface="+mj-ea"/>
              <a:cs typeface="+mj-cs"/>
            </a:endParaRPr>
          </a:p>
        </p:txBody>
      </p:sp>
      <p:sp>
        <p:nvSpPr>
          <p:cNvPr id="20" name="Rectangle 19">
            <a:extLst>
              <a:ext uri="{FF2B5EF4-FFF2-40B4-BE49-F238E27FC236}">
                <a16:creationId xmlns:a16="http://schemas.microsoft.com/office/drawing/2014/main" id="{762DA937-8B55-4317-BD32-98D7AF30E3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67989"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Avenir Next LT Pro"/>
            </a:endParaRPr>
          </a:p>
        </p:txBody>
      </p:sp>
      <p:sp>
        <p:nvSpPr>
          <p:cNvPr id="22" name="Rectangle 21">
            <a:extLst>
              <a:ext uri="{FF2B5EF4-FFF2-40B4-BE49-F238E27FC236}">
                <a16:creationId xmlns:a16="http://schemas.microsoft.com/office/drawing/2014/main" id="{C52EE5A8-045B-4D39-8ED1-513334085E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9098" y="4461119"/>
            <a:ext cx="5019074"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9137304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F76371D7-6733-4D74-8B73-248817D8A1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FA93D49-5F78-D050-4C4A-C20525FB8DCF}"/>
              </a:ext>
            </a:extLst>
          </p:cNvPr>
          <p:cNvSpPr>
            <a:spLocks noGrp="1"/>
          </p:cNvSpPr>
          <p:nvPr>
            <p:ph type="title"/>
          </p:nvPr>
        </p:nvSpPr>
        <p:spPr>
          <a:xfrm>
            <a:off x="640080" y="643467"/>
            <a:ext cx="3429000" cy="3569241"/>
          </a:xfrm>
        </p:spPr>
        <p:txBody>
          <a:bodyPr vert="horz" lIns="91440" tIns="45720" rIns="91440" bIns="45720" rtlCol="0" anchor="b">
            <a:normAutofit/>
          </a:bodyPr>
          <a:lstStyle/>
          <a:p>
            <a:r>
              <a:rPr lang="en-US" sz="3400" kern="1200">
                <a:solidFill>
                  <a:schemeClr val="tx1"/>
                </a:solidFill>
                <a:latin typeface="+mj-lt"/>
                <a:ea typeface="+mj-ea"/>
                <a:cs typeface="+mj-cs"/>
              </a:rPr>
              <a:t>Art in the Dale has become a regular feature in June, celebrating the talent of local artists.</a:t>
            </a:r>
          </a:p>
        </p:txBody>
      </p:sp>
      <p:pic>
        <p:nvPicPr>
          <p:cNvPr id="5" name="Picture 4">
            <a:extLst>
              <a:ext uri="{FF2B5EF4-FFF2-40B4-BE49-F238E27FC236}">
                <a16:creationId xmlns:a16="http://schemas.microsoft.com/office/drawing/2014/main" id="{0FA2A0C0-9E16-F783-D15B-238C7143B19C}"/>
              </a:ext>
            </a:extLst>
          </p:cNvPr>
          <p:cNvPicPr>
            <a:picLocks noChangeAspect="1"/>
          </p:cNvPicPr>
          <p:nvPr/>
        </p:nvPicPr>
        <p:blipFill>
          <a:blip r:embed="rId2"/>
          <a:srcRect t="17544" r="4" b="11011"/>
          <a:stretch>
            <a:fillRect/>
          </a:stretch>
        </p:blipFill>
        <p:spPr>
          <a:xfrm>
            <a:off x="4688778" y="-6"/>
            <a:ext cx="3259105" cy="3094406"/>
          </a:xfrm>
          <a:custGeom>
            <a:avLst/>
            <a:gdLst/>
            <a:ahLst/>
            <a:cxnLst/>
            <a:rect l="l" t="t" r="r" b="b"/>
            <a:pathLst>
              <a:path w="3259105" h="3094406">
                <a:moveTo>
                  <a:pt x="11386" y="0"/>
                </a:moveTo>
                <a:lnTo>
                  <a:pt x="3241316" y="0"/>
                </a:lnTo>
                <a:lnTo>
                  <a:pt x="3237494" y="140685"/>
                </a:lnTo>
                <a:cubicBezTo>
                  <a:pt x="3238096" y="312748"/>
                  <a:pt x="3251393" y="484543"/>
                  <a:pt x="3249125" y="655694"/>
                </a:cubicBezTo>
                <a:cubicBezTo>
                  <a:pt x="3247916" y="750937"/>
                  <a:pt x="3225234" y="845926"/>
                  <a:pt x="3229467" y="941423"/>
                </a:cubicBezTo>
                <a:cubicBezTo>
                  <a:pt x="3241867" y="1230835"/>
                  <a:pt x="3237785" y="1520374"/>
                  <a:pt x="3253965" y="1809659"/>
                </a:cubicBezTo>
                <a:cubicBezTo>
                  <a:pt x="3264430" y="1950656"/>
                  <a:pt x="3258909" y="2092163"/>
                  <a:pt x="3237482" y="2232284"/>
                </a:cubicBezTo>
                <a:cubicBezTo>
                  <a:pt x="3219637" y="2337305"/>
                  <a:pt x="3230677" y="2443216"/>
                  <a:pt x="3238238" y="2548745"/>
                </a:cubicBezTo>
                <a:cubicBezTo>
                  <a:pt x="3247462" y="2676497"/>
                  <a:pt x="3252453" y="2804124"/>
                  <a:pt x="3237330" y="2932130"/>
                </a:cubicBezTo>
                <a:cubicBezTo>
                  <a:pt x="3234609" y="2954893"/>
                  <a:pt x="3233201" y="2977688"/>
                  <a:pt x="3232714" y="3000503"/>
                </a:cubicBezTo>
                <a:lnTo>
                  <a:pt x="3233615" y="3068153"/>
                </a:lnTo>
                <a:lnTo>
                  <a:pt x="3188413" y="3064932"/>
                </a:lnTo>
                <a:cubicBezTo>
                  <a:pt x="3039240" y="3057221"/>
                  <a:pt x="2889775" y="3057530"/>
                  <a:pt x="2740627" y="3065836"/>
                </a:cubicBezTo>
                <a:cubicBezTo>
                  <a:pt x="2641415" y="3072036"/>
                  <a:pt x="2543982" y="3095285"/>
                  <a:pt x="2443754" y="3094381"/>
                </a:cubicBezTo>
                <a:cubicBezTo>
                  <a:pt x="2190453" y="3091669"/>
                  <a:pt x="1936390" y="3075782"/>
                  <a:pt x="1682327" y="3078752"/>
                </a:cubicBezTo>
                <a:cubicBezTo>
                  <a:pt x="1674197" y="3078882"/>
                  <a:pt x="1666067" y="3076944"/>
                  <a:pt x="1657937" y="3076944"/>
                </a:cubicBezTo>
                <a:cubicBezTo>
                  <a:pt x="1524046" y="3071390"/>
                  <a:pt x="1390155" y="3066482"/>
                  <a:pt x="1256136" y="3078623"/>
                </a:cubicBezTo>
                <a:cubicBezTo>
                  <a:pt x="1168104" y="3086502"/>
                  <a:pt x="1080452" y="3095932"/>
                  <a:pt x="991530" y="3090248"/>
                </a:cubicBezTo>
                <a:cubicBezTo>
                  <a:pt x="867801" y="3082369"/>
                  <a:pt x="744072" y="3076686"/>
                  <a:pt x="620090" y="3080948"/>
                </a:cubicBezTo>
                <a:cubicBezTo>
                  <a:pt x="570293" y="3082369"/>
                  <a:pt x="520497" y="3080948"/>
                  <a:pt x="470828" y="3080948"/>
                </a:cubicBezTo>
                <a:lnTo>
                  <a:pt x="469939" y="3081207"/>
                </a:lnTo>
                <a:cubicBezTo>
                  <a:pt x="437418" y="3081207"/>
                  <a:pt x="404898" y="3081982"/>
                  <a:pt x="372378" y="3081207"/>
                </a:cubicBezTo>
                <a:cubicBezTo>
                  <a:pt x="311022" y="3079786"/>
                  <a:pt x="249634" y="3076944"/>
                  <a:pt x="188230" y="3075879"/>
                </a:cubicBezTo>
                <a:lnTo>
                  <a:pt x="19434" y="3080760"/>
                </a:lnTo>
                <a:lnTo>
                  <a:pt x="23335" y="2940210"/>
                </a:lnTo>
                <a:cubicBezTo>
                  <a:pt x="23652" y="2892334"/>
                  <a:pt x="22808" y="2844419"/>
                  <a:pt x="20355" y="2796447"/>
                </a:cubicBezTo>
                <a:cubicBezTo>
                  <a:pt x="13984" y="2674257"/>
                  <a:pt x="1879" y="2552193"/>
                  <a:pt x="9780" y="2429876"/>
                </a:cubicBezTo>
                <a:cubicBezTo>
                  <a:pt x="16112" y="2301583"/>
                  <a:pt x="14277" y="2173022"/>
                  <a:pt x="4301" y="2044958"/>
                </a:cubicBezTo>
                <a:cubicBezTo>
                  <a:pt x="-1433" y="1980958"/>
                  <a:pt x="-1433" y="1916563"/>
                  <a:pt x="4301" y="1852563"/>
                </a:cubicBezTo>
                <a:cubicBezTo>
                  <a:pt x="20584" y="1696404"/>
                  <a:pt x="24839" y="1539213"/>
                  <a:pt x="17042" y="1382404"/>
                </a:cubicBezTo>
                <a:cubicBezTo>
                  <a:pt x="12582" y="1264291"/>
                  <a:pt x="4810" y="1146306"/>
                  <a:pt x="10288" y="1027939"/>
                </a:cubicBezTo>
                <a:cubicBezTo>
                  <a:pt x="16786" y="889439"/>
                  <a:pt x="21756" y="750813"/>
                  <a:pt x="15386" y="612313"/>
                </a:cubicBezTo>
                <a:cubicBezTo>
                  <a:pt x="8683" y="463705"/>
                  <a:pt x="9868" y="314846"/>
                  <a:pt x="18952" y="166364"/>
                </a:cubicBezTo>
                <a:close/>
              </a:path>
            </a:pathLst>
          </a:custGeom>
        </p:spPr>
      </p:pic>
      <p:pic>
        <p:nvPicPr>
          <p:cNvPr id="3" name="Picture 2">
            <a:extLst>
              <a:ext uri="{FF2B5EF4-FFF2-40B4-BE49-F238E27FC236}">
                <a16:creationId xmlns:a16="http://schemas.microsoft.com/office/drawing/2014/main" id="{5CDB1B08-7DDC-7966-8A92-83E88DDDC16F}"/>
              </a:ext>
            </a:extLst>
          </p:cNvPr>
          <p:cNvPicPr>
            <a:picLocks noChangeAspect="1"/>
          </p:cNvPicPr>
          <p:nvPr/>
        </p:nvPicPr>
        <p:blipFill>
          <a:blip r:embed="rId3"/>
          <a:srcRect l="4603" r="4380"/>
          <a:stretch>
            <a:fillRect/>
          </a:stretch>
        </p:blipFill>
        <p:spPr>
          <a:xfrm>
            <a:off x="4683193" y="3258423"/>
            <a:ext cx="3259855" cy="3599585"/>
          </a:xfrm>
          <a:custGeom>
            <a:avLst/>
            <a:gdLst/>
            <a:ahLst/>
            <a:cxnLst/>
            <a:rect l="l" t="t" r="r" b="b"/>
            <a:pathLst>
              <a:path w="3259855" h="3599585">
                <a:moveTo>
                  <a:pt x="954022" y="498"/>
                </a:moveTo>
                <a:cubicBezTo>
                  <a:pt x="1119756" y="-3044"/>
                  <a:pt x="1286080" y="13085"/>
                  <a:pt x="1451761" y="24419"/>
                </a:cubicBezTo>
                <a:cubicBezTo>
                  <a:pt x="1625133" y="36367"/>
                  <a:pt x="1799027" y="38046"/>
                  <a:pt x="1972590" y="29457"/>
                </a:cubicBezTo>
                <a:cubicBezTo>
                  <a:pt x="2098351" y="23256"/>
                  <a:pt x="2223604" y="9049"/>
                  <a:pt x="2349873" y="12278"/>
                </a:cubicBezTo>
                <a:cubicBezTo>
                  <a:pt x="2532672" y="16928"/>
                  <a:pt x="2715343" y="23773"/>
                  <a:pt x="2898396" y="19124"/>
                </a:cubicBezTo>
                <a:cubicBezTo>
                  <a:pt x="2963040" y="17526"/>
                  <a:pt x="3027701" y="14038"/>
                  <a:pt x="3092353" y="11720"/>
                </a:cubicBezTo>
                <a:lnTo>
                  <a:pt x="3250836" y="11402"/>
                </a:lnTo>
                <a:lnTo>
                  <a:pt x="3254106" y="90752"/>
                </a:lnTo>
                <a:cubicBezTo>
                  <a:pt x="3254106" y="138488"/>
                  <a:pt x="3252140" y="186224"/>
                  <a:pt x="3248209" y="233871"/>
                </a:cubicBezTo>
                <a:cubicBezTo>
                  <a:pt x="3240316" y="320987"/>
                  <a:pt x="3242191" y="408521"/>
                  <a:pt x="3253804" y="495345"/>
                </a:cubicBezTo>
                <a:cubicBezTo>
                  <a:pt x="3266506" y="596937"/>
                  <a:pt x="3256677" y="698530"/>
                  <a:pt x="3247452" y="800123"/>
                </a:cubicBezTo>
                <a:cubicBezTo>
                  <a:pt x="3230970" y="978926"/>
                  <a:pt x="3238380" y="1157601"/>
                  <a:pt x="3250477" y="1336023"/>
                </a:cubicBezTo>
                <a:cubicBezTo>
                  <a:pt x="3258220" y="1458862"/>
                  <a:pt x="3253970" y="1582030"/>
                  <a:pt x="3237775" y="1704297"/>
                </a:cubicBezTo>
                <a:cubicBezTo>
                  <a:pt x="3234901" y="1728615"/>
                  <a:pt x="3233729" y="1752966"/>
                  <a:pt x="3233143" y="1777332"/>
                </a:cubicBezTo>
                <a:lnTo>
                  <a:pt x="3232811" y="1799145"/>
                </a:lnTo>
                <a:lnTo>
                  <a:pt x="3228576" y="1842531"/>
                </a:lnTo>
                <a:lnTo>
                  <a:pt x="3232166" y="1914850"/>
                </a:lnTo>
                <a:lnTo>
                  <a:pt x="3231789" y="1922451"/>
                </a:lnTo>
                <a:lnTo>
                  <a:pt x="3237441" y="1980367"/>
                </a:lnTo>
                <a:lnTo>
                  <a:pt x="3249248" y="2182039"/>
                </a:lnTo>
                <a:cubicBezTo>
                  <a:pt x="3250586" y="2269847"/>
                  <a:pt x="3248126" y="2357696"/>
                  <a:pt x="3241858" y="2445415"/>
                </a:cubicBezTo>
                <a:cubicBezTo>
                  <a:pt x="3232633" y="2606947"/>
                  <a:pt x="3242160" y="2768225"/>
                  <a:pt x="3253351" y="2929631"/>
                </a:cubicBezTo>
                <a:cubicBezTo>
                  <a:pt x="3266657" y="3121514"/>
                  <a:pt x="3245487" y="3313270"/>
                  <a:pt x="3242311" y="3505152"/>
                </a:cubicBezTo>
                <a:cubicBezTo>
                  <a:pt x="3242008" y="3522360"/>
                  <a:pt x="3243142" y="3539599"/>
                  <a:pt x="3244541" y="3556838"/>
                </a:cubicBezTo>
                <a:lnTo>
                  <a:pt x="3247700" y="3599585"/>
                </a:lnTo>
                <a:lnTo>
                  <a:pt x="15795" y="3599585"/>
                </a:lnTo>
                <a:lnTo>
                  <a:pt x="11716" y="3325801"/>
                </a:lnTo>
                <a:cubicBezTo>
                  <a:pt x="9693" y="3229953"/>
                  <a:pt x="8801" y="3134170"/>
                  <a:pt x="14216" y="3038609"/>
                </a:cubicBezTo>
                <a:cubicBezTo>
                  <a:pt x="20970" y="2919986"/>
                  <a:pt x="19695" y="2799963"/>
                  <a:pt x="14981" y="2681849"/>
                </a:cubicBezTo>
                <a:cubicBezTo>
                  <a:pt x="10266" y="2563738"/>
                  <a:pt x="3896" y="2445497"/>
                  <a:pt x="14981" y="2327384"/>
                </a:cubicBezTo>
                <a:cubicBezTo>
                  <a:pt x="23136" y="2224777"/>
                  <a:pt x="25047" y="2121762"/>
                  <a:pt x="20714" y="2018915"/>
                </a:cubicBezTo>
                <a:cubicBezTo>
                  <a:pt x="15745" y="1839643"/>
                  <a:pt x="6063" y="1660244"/>
                  <a:pt x="16637" y="1480971"/>
                </a:cubicBezTo>
                <a:cubicBezTo>
                  <a:pt x="32819" y="1209834"/>
                  <a:pt x="23136" y="938951"/>
                  <a:pt x="10394" y="668069"/>
                </a:cubicBezTo>
                <a:cubicBezTo>
                  <a:pt x="1475" y="482681"/>
                  <a:pt x="-5915" y="297422"/>
                  <a:pt x="6827" y="112034"/>
                </a:cubicBezTo>
                <a:lnTo>
                  <a:pt x="12538" y="21615"/>
                </a:lnTo>
                <a:lnTo>
                  <a:pt x="13383" y="21707"/>
                </a:lnTo>
                <a:cubicBezTo>
                  <a:pt x="79680" y="11270"/>
                  <a:pt x="146855" y="7847"/>
                  <a:pt x="213839" y="11503"/>
                </a:cubicBezTo>
                <a:cubicBezTo>
                  <a:pt x="405275" y="17315"/>
                  <a:pt x="595695" y="34236"/>
                  <a:pt x="788529" y="11503"/>
                </a:cubicBezTo>
                <a:cubicBezTo>
                  <a:pt x="843598" y="5045"/>
                  <a:pt x="898777" y="1679"/>
                  <a:pt x="954022" y="498"/>
                </a:cubicBezTo>
                <a:close/>
              </a:path>
            </a:pathLst>
          </a:custGeom>
        </p:spPr>
      </p:pic>
      <p:pic>
        <p:nvPicPr>
          <p:cNvPr id="4" name="Picture 3">
            <a:extLst>
              <a:ext uri="{FF2B5EF4-FFF2-40B4-BE49-F238E27FC236}">
                <a16:creationId xmlns:a16="http://schemas.microsoft.com/office/drawing/2014/main" id="{E7119B1E-E5D1-5D59-B598-3C3FF7AA1464}"/>
              </a:ext>
            </a:extLst>
          </p:cNvPr>
          <p:cNvPicPr>
            <a:picLocks noChangeAspect="1"/>
          </p:cNvPicPr>
          <p:nvPr/>
        </p:nvPicPr>
        <p:blipFill>
          <a:blip r:embed="rId4"/>
          <a:srcRect l="18063" r="9486" b="-4"/>
          <a:stretch>
            <a:fillRect/>
          </a:stretch>
        </p:blipFill>
        <p:spPr>
          <a:xfrm>
            <a:off x="8153017" y="-7"/>
            <a:ext cx="4038983" cy="4195184"/>
          </a:xfrm>
          <a:custGeom>
            <a:avLst/>
            <a:gdLst/>
            <a:ahLst/>
            <a:cxnLst/>
            <a:rect l="l" t="t" r="r" b="b"/>
            <a:pathLst>
              <a:path w="4038983" h="4195184">
                <a:moveTo>
                  <a:pt x="25292" y="0"/>
                </a:moveTo>
                <a:lnTo>
                  <a:pt x="4038983" y="0"/>
                </a:lnTo>
                <a:lnTo>
                  <a:pt x="4038983" y="4173249"/>
                </a:lnTo>
                <a:lnTo>
                  <a:pt x="3931557" y="4161775"/>
                </a:lnTo>
                <a:cubicBezTo>
                  <a:pt x="3887047" y="4159904"/>
                  <a:pt x="3842427" y="4160901"/>
                  <a:pt x="3797950" y="4164774"/>
                </a:cubicBezTo>
                <a:cubicBezTo>
                  <a:pt x="3568711" y="4179842"/>
                  <a:pt x="3339218" y="4173041"/>
                  <a:pt x="3109979" y="4176375"/>
                </a:cubicBezTo>
                <a:cubicBezTo>
                  <a:pt x="2803311" y="4180909"/>
                  <a:pt x="2496897" y="4169308"/>
                  <a:pt x="2190356" y="4168242"/>
                </a:cubicBezTo>
                <a:cubicBezTo>
                  <a:pt x="2127525" y="4167975"/>
                  <a:pt x="2064439" y="4171442"/>
                  <a:pt x="2001862" y="4176775"/>
                </a:cubicBezTo>
                <a:cubicBezTo>
                  <a:pt x="1915168" y="4183976"/>
                  <a:pt x="1829615" y="4174908"/>
                  <a:pt x="1743683" y="4166375"/>
                </a:cubicBezTo>
                <a:cubicBezTo>
                  <a:pt x="1640105" y="4156108"/>
                  <a:pt x="1536783" y="4165175"/>
                  <a:pt x="1433841" y="4177042"/>
                </a:cubicBezTo>
                <a:cubicBezTo>
                  <a:pt x="1257114" y="4197030"/>
                  <a:pt x="1079054" y="4200510"/>
                  <a:pt x="901742" y="4187442"/>
                </a:cubicBezTo>
                <a:cubicBezTo>
                  <a:pt x="705885" y="4173442"/>
                  <a:pt x="510157" y="4175976"/>
                  <a:pt x="314300" y="4177042"/>
                </a:cubicBezTo>
                <a:lnTo>
                  <a:pt x="22883" y="4176257"/>
                </a:lnTo>
                <a:lnTo>
                  <a:pt x="15491" y="4122289"/>
                </a:lnTo>
                <a:cubicBezTo>
                  <a:pt x="3576" y="4042652"/>
                  <a:pt x="-1474" y="3962394"/>
                  <a:pt x="370" y="3882149"/>
                </a:cubicBezTo>
                <a:cubicBezTo>
                  <a:pt x="219" y="3686075"/>
                  <a:pt x="10652" y="3490382"/>
                  <a:pt x="29555" y="3294816"/>
                </a:cubicBezTo>
                <a:cubicBezTo>
                  <a:pt x="34137" y="3222826"/>
                  <a:pt x="32065" y="3150656"/>
                  <a:pt x="23355" y="3078932"/>
                </a:cubicBezTo>
                <a:cubicBezTo>
                  <a:pt x="14645" y="2997950"/>
                  <a:pt x="17685" y="2916371"/>
                  <a:pt x="32428" y="2835999"/>
                </a:cubicBezTo>
                <a:cubicBezTo>
                  <a:pt x="51027" y="2740756"/>
                  <a:pt x="42710" y="2645512"/>
                  <a:pt x="35906" y="2550269"/>
                </a:cubicBezTo>
                <a:cubicBezTo>
                  <a:pt x="17306" y="2288796"/>
                  <a:pt x="-5377" y="2027322"/>
                  <a:pt x="9746" y="1764959"/>
                </a:cubicBezTo>
                <a:cubicBezTo>
                  <a:pt x="12922" y="1708956"/>
                  <a:pt x="26832" y="1654350"/>
                  <a:pt x="32580" y="1598729"/>
                </a:cubicBezTo>
                <a:cubicBezTo>
                  <a:pt x="49365" y="1437069"/>
                  <a:pt x="29705" y="1276045"/>
                  <a:pt x="21691" y="1114767"/>
                </a:cubicBezTo>
                <a:cubicBezTo>
                  <a:pt x="10169" y="936281"/>
                  <a:pt x="12497" y="757351"/>
                  <a:pt x="28647" y="579120"/>
                </a:cubicBezTo>
                <a:cubicBezTo>
                  <a:pt x="38779" y="482353"/>
                  <a:pt x="42219" y="385459"/>
                  <a:pt x="40971" y="288533"/>
                </a:cubicBezTo>
                <a:close/>
              </a:path>
            </a:pathLst>
          </a:custGeom>
        </p:spPr>
      </p:pic>
      <p:sp>
        <p:nvSpPr>
          <p:cNvPr id="13" name="sketch line">
            <a:extLst>
              <a:ext uri="{FF2B5EF4-FFF2-40B4-BE49-F238E27FC236}">
                <a16:creationId xmlns:a16="http://schemas.microsoft.com/office/drawing/2014/main" id="{3FCFB1DE-0B7E-48CC-BA90-B2AB0889F9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4409267"/>
            <a:ext cx="3383280" cy="18288"/>
          </a:xfrm>
          <a:custGeom>
            <a:avLst/>
            <a:gdLst>
              <a:gd name="csX0" fmla="*/ 0 w 3383280"/>
              <a:gd name="csY0" fmla="*/ 0 h 18288"/>
              <a:gd name="csX1" fmla="*/ 676656 w 3383280"/>
              <a:gd name="csY1" fmla="*/ 0 h 18288"/>
              <a:gd name="csX2" fmla="*/ 1319479 w 3383280"/>
              <a:gd name="csY2" fmla="*/ 0 h 18288"/>
              <a:gd name="csX3" fmla="*/ 1962302 w 3383280"/>
              <a:gd name="csY3" fmla="*/ 0 h 18288"/>
              <a:gd name="csX4" fmla="*/ 2706624 w 3383280"/>
              <a:gd name="csY4" fmla="*/ 0 h 18288"/>
              <a:gd name="csX5" fmla="*/ 3383280 w 3383280"/>
              <a:gd name="csY5" fmla="*/ 0 h 18288"/>
              <a:gd name="csX6" fmla="*/ 3383280 w 3383280"/>
              <a:gd name="csY6" fmla="*/ 18288 h 18288"/>
              <a:gd name="csX7" fmla="*/ 2706624 w 3383280"/>
              <a:gd name="csY7" fmla="*/ 18288 h 18288"/>
              <a:gd name="csX8" fmla="*/ 2131466 w 3383280"/>
              <a:gd name="csY8" fmla="*/ 18288 h 18288"/>
              <a:gd name="csX9" fmla="*/ 1488643 w 3383280"/>
              <a:gd name="csY9" fmla="*/ 18288 h 18288"/>
              <a:gd name="csX10" fmla="*/ 845820 w 3383280"/>
              <a:gd name="csY10" fmla="*/ 18288 h 18288"/>
              <a:gd name="csX11" fmla="*/ 0 w 3383280"/>
              <a:gd name="csY11" fmla="*/ 18288 h 18288"/>
              <a:gd name="csX12" fmla="*/ 0 w 3383280"/>
              <a:gd name="csY12"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3383280" h="18288" fill="none" extrusionOk="0">
                <a:moveTo>
                  <a:pt x="0" y="0"/>
                </a:moveTo>
                <a:cubicBezTo>
                  <a:pt x="237173" y="2829"/>
                  <a:pt x="403433" y="9167"/>
                  <a:pt x="676656" y="0"/>
                </a:cubicBezTo>
                <a:cubicBezTo>
                  <a:pt x="949879" y="-9167"/>
                  <a:pt x="1103389" y="-19890"/>
                  <a:pt x="1319479" y="0"/>
                </a:cubicBezTo>
                <a:cubicBezTo>
                  <a:pt x="1535569" y="19890"/>
                  <a:pt x="1682672" y="-17352"/>
                  <a:pt x="1962302" y="0"/>
                </a:cubicBezTo>
                <a:cubicBezTo>
                  <a:pt x="2241932" y="17352"/>
                  <a:pt x="2522200" y="-30059"/>
                  <a:pt x="2706624" y="0"/>
                </a:cubicBezTo>
                <a:cubicBezTo>
                  <a:pt x="2891048" y="30059"/>
                  <a:pt x="3045365" y="-14656"/>
                  <a:pt x="3383280" y="0"/>
                </a:cubicBezTo>
                <a:cubicBezTo>
                  <a:pt x="3382846" y="7551"/>
                  <a:pt x="3382813" y="9822"/>
                  <a:pt x="3383280" y="18288"/>
                </a:cubicBezTo>
                <a:cubicBezTo>
                  <a:pt x="3053377" y="3328"/>
                  <a:pt x="2851947" y="-13486"/>
                  <a:pt x="2706624" y="18288"/>
                </a:cubicBezTo>
                <a:cubicBezTo>
                  <a:pt x="2561301" y="50062"/>
                  <a:pt x="2276448" y="-4069"/>
                  <a:pt x="2131466" y="18288"/>
                </a:cubicBezTo>
                <a:cubicBezTo>
                  <a:pt x="1986484" y="40645"/>
                  <a:pt x="1793482" y="35971"/>
                  <a:pt x="1488643" y="18288"/>
                </a:cubicBezTo>
                <a:cubicBezTo>
                  <a:pt x="1183804" y="605"/>
                  <a:pt x="1165655" y="13056"/>
                  <a:pt x="845820" y="18288"/>
                </a:cubicBezTo>
                <a:cubicBezTo>
                  <a:pt x="525985" y="23520"/>
                  <a:pt x="359281" y="20906"/>
                  <a:pt x="0" y="18288"/>
                </a:cubicBezTo>
                <a:cubicBezTo>
                  <a:pt x="60" y="11696"/>
                  <a:pt x="66" y="3758"/>
                  <a:pt x="0" y="0"/>
                </a:cubicBezTo>
                <a:close/>
              </a:path>
              <a:path w="3383280" h="18288" stroke="0" extrusionOk="0">
                <a:moveTo>
                  <a:pt x="0" y="0"/>
                </a:moveTo>
                <a:cubicBezTo>
                  <a:pt x="268344" y="9609"/>
                  <a:pt x="438266" y="25094"/>
                  <a:pt x="608990" y="0"/>
                </a:cubicBezTo>
                <a:cubicBezTo>
                  <a:pt x="779714" y="-25094"/>
                  <a:pt x="1051156" y="12077"/>
                  <a:pt x="1353312" y="0"/>
                </a:cubicBezTo>
                <a:cubicBezTo>
                  <a:pt x="1655468" y="-12077"/>
                  <a:pt x="1744944" y="15185"/>
                  <a:pt x="1928470" y="0"/>
                </a:cubicBezTo>
                <a:cubicBezTo>
                  <a:pt x="2111996" y="-15185"/>
                  <a:pt x="2262421" y="-9753"/>
                  <a:pt x="2503627" y="0"/>
                </a:cubicBezTo>
                <a:cubicBezTo>
                  <a:pt x="2744833" y="9753"/>
                  <a:pt x="3026048" y="-23784"/>
                  <a:pt x="3383280" y="0"/>
                </a:cubicBezTo>
                <a:cubicBezTo>
                  <a:pt x="3383198" y="4406"/>
                  <a:pt x="3383191" y="9982"/>
                  <a:pt x="3383280" y="18288"/>
                </a:cubicBezTo>
                <a:cubicBezTo>
                  <a:pt x="3162586" y="20850"/>
                  <a:pt x="2901132" y="28452"/>
                  <a:pt x="2740457" y="18288"/>
                </a:cubicBezTo>
                <a:cubicBezTo>
                  <a:pt x="2579782" y="8124"/>
                  <a:pt x="2388638" y="-13238"/>
                  <a:pt x="2097634" y="18288"/>
                </a:cubicBezTo>
                <a:cubicBezTo>
                  <a:pt x="1806630" y="49814"/>
                  <a:pt x="1687248" y="-8161"/>
                  <a:pt x="1454810" y="18288"/>
                </a:cubicBezTo>
                <a:cubicBezTo>
                  <a:pt x="1222372" y="44737"/>
                  <a:pt x="872924" y="37554"/>
                  <a:pt x="710489" y="18288"/>
                </a:cubicBezTo>
                <a:cubicBezTo>
                  <a:pt x="548054" y="-978"/>
                  <a:pt x="151263" y="49891"/>
                  <a:pt x="0" y="18288"/>
                </a:cubicBezTo>
                <a:cubicBezTo>
                  <a:pt x="189" y="14288"/>
                  <a:pt x="-703" y="3747"/>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2FB9EAA1-7AAC-ADD5-4F72-BAB78F947B53}"/>
              </a:ext>
            </a:extLst>
          </p:cNvPr>
          <p:cNvPicPr>
            <a:picLocks noChangeAspect="1"/>
          </p:cNvPicPr>
          <p:nvPr/>
        </p:nvPicPr>
        <p:blipFill>
          <a:blip r:embed="rId5"/>
          <a:srcRect t="608" r="4" b="16785"/>
          <a:stretch>
            <a:fillRect/>
          </a:stretch>
        </p:blipFill>
        <p:spPr>
          <a:xfrm>
            <a:off x="8171361" y="4366936"/>
            <a:ext cx="4020639" cy="2491073"/>
          </a:xfrm>
          <a:custGeom>
            <a:avLst/>
            <a:gdLst/>
            <a:ahLst/>
            <a:cxnLst/>
            <a:rect l="l" t="t" r="r" b="b"/>
            <a:pathLst>
              <a:path w="4020639" h="2491073">
                <a:moveTo>
                  <a:pt x="2387172" y="4"/>
                </a:moveTo>
                <a:cubicBezTo>
                  <a:pt x="2431588" y="-79"/>
                  <a:pt x="2476014" y="1187"/>
                  <a:pt x="2520440" y="4521"/>
                </a:cubicBezTo>
                <a:cubicBezTo>
                  <a:pt x="2670017" y="18188"/>
                  <a:pt x="2820292" y="21522"/>
                  <a:pt x="2970288" y="14521"/>
                </a:cubicBezTo>
                <a:cubicBezTo>
                  <a:pt x="3090823" y="5814"/>
                  <a:pt x="3211725" y="4294"/>
                  <a:pt x="3332425" y="9988"/>
                </a:cubicBezTo>
                <a:cubicBezTo>
                  <a:pt x="3444887" y="16788"/>
                  <a:pt x="3557349" y="23721"/>
                  <a:pt x="3670191" y="19722"/>
                </a:cubicBezTo>
                <a:cubicBezTo>
                  <a:pt x="3715125" y="18121"/>
                  <a:pt x="3759424" y="16121"/>
                  <a:pt x="3803977" y="13454"/>
                </a:cubicBezTo>
                <a:cubicBezTo>
                  <a:pt x="3844957" y="9821"/>
                  <a:pt x="3886048" y="8104"/>
                  <a:pt x="3927130" y="8304"/>
                </a:cubicBezTo>
                <a:lnTo>
                  <a:pt x="4020639" y="13128"/>
                </a:lnTo>
                <a:lnTo>
                  <a:pt x="4020639" y="2491073"/>
                </a:lnTo>
                <a:lnTo>
                  <a:pt x="6804" y="2491073"/>
                </a:lnTo>
                <a:lnTo>
                  <a:pt x="20473" y="2308286"/>
                </a:lnTo>
                <a:cubicBezTo>
                  <a:pt x="23924" y="2245403"/>
                  <a:pt x="26128" y="2182489"/>
                  <a:pt x="27088" y="2119545"/>
                </a:cubicBezTo>
                <a:cubicBezTo>
                  <a:pt x="30263" y="1875850"/>
                  <a:pt x="38884" y="1631647"/>
                  <a:pt x="11966" y="1388714"/>
                </a:cubicBezTo>
                <a:cubicBezTo>
                  <a:pt x="-6330" y="1224134"/>
                  <a:pt x="928" y="1060316"/>
                  <a:pt x="4255" y="895864"/>
                </a:cubicBezTo>
                <a:cubicBezTo>
                  <a:pt x="8035" y="711091"/>
                  <a:pt x="6221" y="526193"/>
                  <a:pt x="6221" y="341421"/>
                </a:cubicBezTo>
                <a:cubicBezTo>
                  <a:pt x="5918" y="261036"/>
                  <a:pt x="11060" y="181159"/>
                  <a:pt x="19830" y="101154"/>
                </a:cubicBezTo>
                <a:cubicBezTo>
                  <a:pt x="22968" y="72137"/>
                  <a:pt x="24376" y="43159"/>
                  <a:pt x="24410" y="14230"/>
                </a:cubicBezTo>
                <a:lnTo>
                  <a:pt x="24352" y="12883"/>
                </a:lnTo>
                <a:lnTo>
                  <a:pt x="156331" y="7988"/>
                </a:lnTo>
                <a:cubicBezTo>
                  <a:pt x="300221" y="-159"/>
                  <a:pt x="444492" y="3228"/>
                  <a:pt x="587900" y="18121"/>
                </a:cubicBezTo>
                <a:cubicBezTo>
                  <a:pt x="689357" y="25975"/>
                  <a:pt x="791270" y="24722"/>
                  <a:pt x="892537" y="14388"/>
                </a:cubicBezTo>
                <a:cubicBezTo>
                  <a:pt x="1078365" y="-1747"/>
                  <a:pt x="1263813" y="11188"/>
                  <a:pt x="1449261" y="22122"/>
                </a:cubicBezTo>
                <a:cubicBezTo>
                  <a:pt x="1628870" y="32788"/>
                  <a:pt x="1808352" y="24921"/>
                  <a:pt x="1987961" y="17855"/>
                </a:cubicBezTo>
                <a:cubicBezTo>
                  <a:pt x="2120763" y="12655"/>
                  <a:pt x="2253923" y="254"/>
                  <a:pt x="2387172" y="4"/>
                </a:cubicBezTo>
                <a:close/>
              </a:path>
            </a:pathLst>
          </a:custGeom>
        </p:spPr>
      </p:pic>
    </p:spTree>
    <p:extLst>
      <p:ext uri="{BB962C8B-B14F-4D97-AF65-F5344CB8AC3E}">
        <p14:creationId xmlns:p14="http://schemas.microsoft.com/office/powerpoint/2010/main" val="231624031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A3AD9B4-E764-70EF-0307-9191F511A84C}"/>
              </a:ext>
            </a:extLst>
          </p:cNvPr>
          <p:cNvPicPr>
            <a:picLocks noChangeAspect="1"/>
          </p:cNvPicPr>
          <p:nvPr/>
        </p:nvPicPr>
        <p:blipFill>
          <a:blip r:embed="rId2"/>
          <a:srcRect t="13715" b="11285"/>
          <a:stretch>
            <a:fillRect/>
          </a:stretch>
        </p:blipFill>
        <p:spPr>
          <a:xfrm>
            <a:off x="20" y="10"/>
            <a:ext cx="12191980" cy="6857990"/>
          </a:xfrm>
          <a:prstGeom prst="rect">
            <a:avLst/>
          </a:prstGeom>
        </p:spPr>
      </p:pic>
      <p:sp>
        <p:nvSpPr>
          <p:cNvPr id="8" name="Rectangle 7">
            <a:extLst>
              <a:ext uri="{FF2B5EF4-FFF2-40B4-BE49-F238E27FC236}">
                <a16:creationId xmlns:a16="http://schemas.microsoft.com/office/drawing/2014/main" id="{37C89E4B-3C9F-44B9-8B86-D9E3D112D8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320142"/>
            <a:ext cx="12192000" cy="736551"/>
          </a:xfrm>
          <a:prstGeom prst="rect">
            <a:avLst/>
          </a:prstGeom>
          <a:solidFill>
            <a:schemeClr val="bg1">
              <a:alpha val="9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E292AD1-B36D-11EB-539E-45598C68E00D}"/>
              </a:ext>
            </a:extLst>
          </p:cNvPr>
          <p:cNvSpPr>
            <a:spLocks noGrp="1"/>
          </p:cNvSpPr>
          <p:nvPr>
            <p:ph type="title"/>
          </p:nvPr>
        </p:nvSpPr>
        <p:spPr>
          <a:xfrm>
            <a:off x="523875" y="5317240"/>
            <a:ext cx="11210925" cy="744836"/>
          </a:xfrm>
        </p:spPr>
        <p:txBody>
          <a:bodyPr>
            <a:noAutofit/>
          </a:bodyPr>
          <a:lstStyle/>
          <a:p>
            <a:pPr algn="ctr"/>
            <a:r>
              <a:rPr lang="en-GB" sz="2800" dirty="0">
                <a:solidFill>
                  <a:schemeClr val="tx1">
                    <a:lumMod val="85000"/>
                    <a:lumOff val="15000"/>
                  </a:schemeClr>
                </a:solidFill>
              </a:rPr>
              <a:t>A roof was erected to cover part of existing silage pit at Kirkby Beck Farm. </a:t>
            </a:r>
            <a:br>
              <a:rPr lang="en-GB" sz="2800" dirty="0">
                <a:solidFill>
                  <a:schemeClr val="tx1">
                    <a:lumMod val="85000"/>
                    <a:lumOff val="15000"/>
                  </a:schemeClr>
                </a:solidFill>
              </a:rPr>
            </a:br>
            <a:r>
              <a:rPr lang="en-GB" sz="2800" dirty="0">
                <a:solidFill>
                  <a:schemeClr val="tx1">
                    <a:lumMod val="85000"/>
                    <a:lumOff val="15000"/>
                  </a:schemeClr>
                </a:solidFill>
              </a:rPr>
              <a:t>This will help to reduce the risk of diffuse pollution.</a:t>
            </a:r>
          </a:p>
        </p:txBody>
      </p:sp>
      <p:cxnSp>
        <p:nvCxnSpPr>
          <p:cNvPr id="10" name="Straight Connector 9">
            <a:extLst>
              <a:ext uri="{FF2B5EF4-FFF2-40B4-BE49-F238E27FC236}">
                <a16:creationId xmlns:a16="http://schemas.microsoft.com/office/drawing/2014/main" id="{AA2EAA10-076F-46BD-8F0F-B9A2FB77A85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5241983"/>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D891E407-403B-4764-86C9-33A56D3BCAA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34852"/>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sp>
        <p:nvSpPr>
          <p:cNvPr id="4" name="TextBox 3">
            <a:extLst>
              <a:ext uri="{FF2B5EF4-FFF2-40B4-BE49-F238E27FC236}">
                <a16:creationId xmlns:a16="http://schemas.microsoft.com/office/drawing/2014/main" id="{AFD93557-A648-D131-7131-8219AE51F33E}"/>
              </a:ext>
            </a:extLst>
          </p:cNvPr>
          <p:cNvSpPr txBox="1"/>
          <p:nvPr/>
        </p:nvSpPr>
        <p:spPr>
          <a:xfrm>
            <a:off x="391886" y="326571"/>
            <a:ext cx="1937657" cy="584775"/>
          </a:xfrm>
          <a:prstGeom prst="rect">
            <a:avLst/>
          </a:prstGeom>
          <a:noFill/>
        </p:spPr>
        <p:txBody>
          <a:bodyPr wrap="square" rtlCol="0">
            <a:spAutoFit/>
          </a:bodyPr>
          <a:lstStyle/>
          <a:p>
            <a:r>
              <a:rPr lang="en-GB" sz="3200" dirty="0"/>
              <a:t>July</a:t>
            </a:r>
          </a:p>
        </p:txBody>
      </p:sp>
    </p:spTree>
    <p:extLst>
      <p:ext uri="{BB962C8B-B14F-4D97-AF65-F5344CB8AC3E}">
        <p14:creationId xmlns:p14="http://schemas.microsoft.com/office/powerpoint/2010/main" val="260718338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C47733-079F-36C4-3EAC-27723664A475}"/>
              </a:ext>
            </a:extLst>
          </p:cNvPr>
          <p:cNvSpPr>
            <a:spLocks noGrp="1"/>
          </p:cNvSpPr>
          <p:nvPr>
            <p:ph type="title"/>
          </p:nvPr>
        </p:nvSpPr>
        <p:spPr/>
        <p:txBody>
          <a:bodyPr>
            <a:normAutofit/>
          </a:bodyPr>
          <a:lstStyle/>
          <a:p>
            <a:r>
              <a:rPr lang="en-GB" sz="3600" b="1" dirty="0"/>
              <a:t>4</a:t>
            </a:r>
            <a:r>
              <a:rPr lang="en-GB" sz="3600" b="1" baseline="30000" dirty="0"/>
              <a:t>th</a:t>
            </a:r>
            <a:r>
              <a:rPr lang="en-GB" sz="3600" b="1" dirty="0"/>
              <a:t> July </a:t>
            </a:r>
            <a:r>
              <a:rPr lang="en-GB" sz="3600" dirty="0"/>
              <a:t>– End of summer season concert at St Michael’s</a:t>
            </a:r>
          </a:p>
        </p:txBody>
      </p:sp>
      <p:pic>
        <p:nvPicPr>
          <p:cNvPr id="3" name="Picture 2">
            <a:extLst>
              <a:ext uri="{FF2B5EF4-FFF2-40B4-BE49-F238E27FC236}">
                <a16:creationId xmlns:a16="http://schemas.microsoft.com/office/drawing/2014/main" id="{B7DFAE94-97CE-3AA8-BC3C-87208787EA63}"/>
              </a:ext>
            </a:extLst>
          </p:cNvPr>
          <p:cNvPicPr>
            <a:picLocks noChangeAspect="1"/>
          </p:cNvPicPr>
          <p:nvPr/>
        </p:nvPicPr>
        <p:blipFill>
          <a:blip r:embed="rId2"/>
          <a:stretch>
            <a:fillRect/>
          </a:stretch>
        </p:blipFill>
        <p:spPr>
          <a:xfrm>
            <a:off x="4495799" y="1844675"/>
            <a:ext cx="6681787" cy="4648200"/>
          </a:xfrm>
          <a:prstGeom prst="rect">
            <a:avLst/>
          </a:prstGeom>
          <a:ln w="28575">
            <a:solidFill>
              <a:schemeClr val="tx1"/>
            </a:solidFill>
          </a:ln>
        </p:spPr>
      </p:pic>
      <p:sp>
        <p:nvSpPr>
          <p:cNvPr id="4" name="TextBox 3">
            <a:extLst>
              <a:ext uri="{FF2B5EF4-FFF2-40B4-BE49-F238E27FC236}">
                <a16:creationId xmlns:a16="http://schemas.microsoft.com/office/drawing/2014/main" id="{0955DB6F-7BDD-4AED-CD53-1DA004B7F2B9}"/>
              </a:ext>
            </a:extLst>
          </p:cNvPr>
          <p:cNvSpPr txBox="1"/>
          <p:nvPr/>
        </p:nvSpPr>
        <p:spPr>
          <a:xfrm>
            <a:off x="936171" y="2133600"/>
            <a:ext cx="2993572" cy="3970318"/>
          </a:xfrm>
          <a:prstGeom prst="rect">
            <a:avLst/>
          </a:prstGeom>
          <a:noFill/>
        </p:spPr>
        <p:txBody>
          <a:bodyPr wrap="square" rtlCol="0">
            <a:spAutoFit/>
          </a:bodyPr>
          <a:lstStyle/>
          <a:p>
            <a:r>
              <a:rPr lang="en-GB" sz="2800" dirty="0"/>
              <a:t>“Voices of Craven” finished their summer season with a concert in Kirkby Malham. They were joined by Male Ensemble “Libertas"</a:t>
            </a:r>
          </a:p>
        </p:txBody>
      </p:sp>
    </p:spTree>
    <p:extLst>
      <p:ext uri="{BB962C8B-B14F-4D97-AF65-F5344CB8AC3E}">
        <p14:creationId xmlns:p14="http://schemas.microsoft.com/office/powerpoint/2010/main" val="157817804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2CEEDB-1748-A7CE-9F69-24E4317E9BAF}"/>
              </a:ext>
            </a:extLst>
          </p:cNvPr>
          <p:cNvSpPr>
            <a:spLocks noGrp="1"/>
          </p:cNvSpPr>
          <p:nvPr>
            <p:ph type="title"/>
          </p:nvPr>
        </p:nvSpPr>
        <p:spPr/>
        <p:txBody>
          <a:bodyPr>
            <a:noAutofit/>
          </a:bodyPr>
          <a:lstStyle/>
          <a:p>
            <a:r>
              <a:rPr lang="en-GB" sz="2800" b="1" dirty="0"/>
              <a:t>July</a:t>
            </a:r>
            <a:r>
              <a:rPr lang="en-GB" sz="2800" dirty="0"/>
              <a:t> - Kirkby-in-Malhamdale Primary School celebrated its 150</a:t>
            </a:r>
            <a:r>
              <a:rPr lang="en-GB" sz="2800" baseline="30000" dirty="0"/>
              <a:t>th</a:t>
            </a:r>
            <a:r>
              <a:rPr lang="en-GB" sz="2800" dirty="0"/>
              <a:t> anniversary and also said farewell to executive headteacher Richard Wright. His successor is Mrs Claire Roberts who will take up post in September.</a:t>
            </a:r>
          </a:p>
        </p:txBody>
      </p:sp>
      <p:pic>
        <p:nvPicPr>
          <p:cNvPr id="3" name="Picture 2">
            <a:extLst>
              <a:ext uri="{FF2B5EF4-FFF2-40B4-BE49-F238E27FC236}">
                <a16:creationId xmlns:a16="http://schemas.microsoft.com/office/drawing/2014/main" id="{23CF9331-92AD-8C8A-A0ED-E84AA18B1424}"/>
              </a:ext>
            </a:extLst>
          </p:cNvPr>
          <p:cNvPicPr>
            <a:picLocks noChangeAspect="1"/>
          </p:cNvPicPr>
          <p:nvPr/>
        </p:nvPicPr>
        <p:blipFill>
          <a:blip r:embed="rId2"/>
          <a:stretch>
            <a:fillRect/>
          </a:stretch>
        </p:blipFill>
        <p:spPr>
          <a:xfrm>
            <a:off x="4145077" y="2540957"/>
            <a:ext cx="4065132" cy="3113718"/>
          </a:xfrm>
          <a:prstGeom prst="rect">
            <a:avLst/>
          </a:prstGeom>
          <a:ln w="28575">
            <a:solidFill>
              <a:schemeClr val="tx1"/>
            </a:solidFill>
          </a:ln>
        </p:spPr>
      </p:pic>
      <p:pic>
        <p:nvPicPr>
          <p:cNvPr id="6" name="Picture 5">
            <a:extLst>
              <a:ext uri="{FF2B5EF4-FFF2-40B4-BE49-F238E27FC236}">
                <a16:creationId xmlns:a16="http://schemas.microsoft.com/office/drawing/2014/main" id="{642B15D7-C83F-D9A9-F6F4-F92DB16BFB33}"/>
              </a:ext>
            </a:extLst>
          </p:cNvPr>
          <p:cNvPicPr>
            <a:picLocks noChangeAspect="1"/>
          </p:cNvPicPr>
          <p:nvPr/>
        </p:nvPicPr>
        <p:blipFill>
          <a:blip r:embed="rId3"/>
          <a:stretch>
            <a:fillRect/>
          </a:stretch>
        </p:blipFill>
        <p:spPr>
          <a:xfrm>
            <a:off x="664029" y="2011528"/>
            <a:ext cx="3017723" cy="4534829"/>
          </a:xfrm>
          <a:prstGeom prst="rect">
            <a:avLst/>
          </a:prstGeom>
          <a:ln w="28575">
            <a:solidFill>
              <a:schemeClr val="tx1"/>
            </a:solidFill>
          </a:ln>
        </p:spPr>
      </p:pic>
      <p:pic>
        <p:nvPicPr>
          <p:cNvPr id="7" name="Picture 6">
            <a:extLst>
              <a:ext uri="{FF2B5EF4-FFF2-40B4-BE49-F238E27FC236}">
                <a16:creationId xmlns:a16="http://schemas.microsoft.com/office/drawing/2014/main" id="{F0152775-0C7F-DD23-B491-DD548CA8FC59}"/>
              </a:ext>
            </a:extLst>
          </p:cNvPr>
          <p:cNvPicPr>
            <a:picLocks noChangeAspect="1"/>
          </p:cNvPicPr>
          <p:nvPr/>
        </p:nvPicPr>
        <p:blipFill>
          <a:blip r:embed="rId4"/>
          <a:stretch>
            <a:fillRect/>
          </a:stretch>
        </p:blipFill>
        <p:spPr>
          <a:xfrm>
            <a:off x="8613611" y="2011528"/>
            <a:ext cx="3023219" cy="4534828"/>
          </a:xfrm>
          <a:prstGeom prst="rect">
            <a:avLst/>
          </a:prstGeom>
          <a:ln w="28575">
            <a:solidFill>
              <a:schemeClr val="tx1"/>
            </a:solidFill>
          </a:ln>
        </p:spPr>
      </p:pic>
    </p:spTree>
    <p:extLst>
      <p:ext uri="{BB962C8B-B14F-4D97-AF65-F5344CB8AC3E}">
        <p14:creationId xmlns:p14="http://schemas.microsoft.com/office/powerpoint/2010/main" val="23703281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17FCDA8-7812-8C69-C3FF-FB8971AADF8C}"/>
              </a:ext>
            </a:extLst>
          </p:cNvPr>
          <p:cNvSpPr>
            <a:spLocks noGrp="1"/>
          </p:cNvSpPr>
          <p:nvPr>
            <p:ph type="title"/>
          </p:nvPr>
        </p:nvSpPr>
        <p:spPr>
          <a:xfrm>
            <a:off x="640080" y="325369"/>
            <a:ext cx="4368602" cy="1956841"/>
          </a:xfrm>
        </p:spPr>
        <p:txBody>
          <a:bodyPr vert="horz" lIns="91440" tIns="45720" rIns="91440" bIns="45720" rtlCol="0" anchor="b">
            <a:normAutofit/>
          </a:bodyPr>
          <a:lstStyle/>
          <a:p>
            <a:r>
              <a:rPr lang="en-US" sz="4200"/>
              <a:t>August - A hosepipe ban and a water leak!</a:t>
            </a:r>
          </a:p>
        </p:txBody>
      </p:sp>
      <p:sp>
        <p:nvSpPr>
          <p:cNvPr id="11"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sX0" fmla="*/ 0 w 3474720"/>
              <a:gd name="csY0" fmla="*/ 0 h 18288"/>
              <a:gd name="csX1" fmla="*/ 694944 w 3474720"/>
              <a:gd name="csY1" fmla="*/ 0 h 18288"/>
              <a:gd name="csX2" fmla="*/ 1355141 w 3474720"/>
              <a:gd name="csY2" fmla="*/ 0 h 18288"/>
              <a:gd name="csX3" fmla="*/ 2015338 w 3474720"/>
              <a:gd name="csY3" fmla="*/ 0 h 18288"/>
              <a:gd name="csX4" fmla="*/ 2779776 w 3474720"/>
              <a:gd name="csY4" fmla="*/ 0 h 18288"/>
              <a:gd name="csX5" fmla="*/ 3474720 w 3474720"/>
              <a:gd name="csY5" fmla="*/ 0 h 18288"/>
              <a:gd name="csX6" fmla="*/ 3474720 w 3474720"/>
              <a:gd name="csY6" fmla="*/ 18288 h 18288"/>
              <a:gd name="csX7" fmla="*/ 2779776 w 3474720"/>
              <a:gd name="csY7" fmla="*/ 18288 h 18288"/>
              <a:gd name="csX8" fmla="*/ 2189074 w 3474720"/>
              <a:gd name="csY8" fmla="*/ 18288 h 18288"/>
              <a:gd name="csX9" fmla="*/ 1528877 w 3474720"/>
              <a:gd name="csY9" fmla="*/ 18288 h 18288"/>
              <a:gd name="csX10" fmla="*/ 868680 w 3474720"/>
              <a:gd name="csY10" fmla="*/ 18288 h 18288"/>
              <a:gd name="csX11" fmla="*/ 0 w 3474720"/>
              <a:gd name="csY11" fmla="*/ 18288 h 18288"/>
              <a:gd name="csX12" fmla="*/ 0 w 3474720"/>
              <a:gd name="csY12"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391A2749-D4B7-BCD7-8955-1791EC239B12}"/>
              </a:ext>
            </a:extLst>
          </p:cNvPr>
          <p:cNvSpPr txBox="1"/>
          <p:nvPr/>
        </p:nvSpPr>
        <p:spPr>
          <a:xfrm>
            <a:off x="640080" y="2872899"/>
            <a:ext cx="4243589" cy="3320668"/>
          </a:xfrm>
          <a:prstGeom prst="rect">
            <a:avLst/>
          </a:prstGeom>
        </p:spPr>
        <p:txBody>
          <a:bodyPr vert="horz" lIns="91440" tIns="45720" rIns="91440" bIns="45720" rtlCol="0">
            <a:normAutofit/>
          </a:bodyPr>
          <a:lstStyle/>
          <a:p>
            <a:pPr>
              <a:lnSpc>
                <a:spcPct val="90000"/>
              </a:lnSpc>
              <a:spcAft>
                <a:spcPts val="600"/>
              </a:spcAft>
            </a:pPr>
            <a:r>
              <a:rPr lang="en-US" sz="2200" dirty="0"/>
              <a:t>The sudden closure of Main Street for a water leak took people by surprise and led to a lengthy diversion for many visitors and disruption for residents. Even when the work was finished some people were diverted unnecessarily as Google did not update its maps for quite a while.</a:t>
            </a:r>
          </a:p>
        </p:txBody>
      </p:sp>
      <p:pic>
        <p:nvPicPr>
          <p:cNvPr id="3" name="Picture 2">
            <a:extLst>
              <a:ext uri="{FF2B5EF4-FFF2-40B4-BE49-F238E27FC236}">
                <a16:creationId xmlns:a16="http://schemas.microsoft.com/office/drawing/2014/main" id="{B07A5BF2-B7C8-7B90-9089-F4E78E38BE51}"/>
              </a:ext>
            </a:extLst>
          </p:cNvPr>
          <p:cNvPicPr>
            <a:picLocks noChangeAspect="1"/>
          </p:cNvPicPr>
          <p:nvPr/>
        </p:nvPicPr>
        <p:blipFill>
          <a:blip r:embed="rId2"/>
          <a:srcRect t="25227" r="-1" b="-1"/>
          <a:stretch>
            <a:fillRect/>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extLst>
      <p:ext uri="{BB962C8B-B14F-4D97-AF65-F5344CB8AC3E}">
        <p14:creationId xmlns:p14="http://schemas.microsoft.com/office/powerpoint/2010/main" val="16771502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3DCE43-C58B-ECA8-5505-719AA3AD221B}"/>
              </a:ext>
            </a:extLst>
          </p:cNvPr>
          <p:cNvSpPr>
            <a:spLocks noGrp="1"/>
          </p:cNvSpPr>
          <p:nvPr>
            <p:ph type="title"/>
          </p:nvPr>
        </p:nvSpPr>
        <p:spPr/>
        <p:txBody>
          <a:bodyPr>
            <a:normAutofit fontScale="90000"/>
          </a:bodyPr>
          <a:lstStyle/>
          <a:p>
            <a:r>
              <a:rPr lang="en-GB" sz="3200" dirty="0"/>
              <a:t>During September the church welcomed visitors to the heritage open days event and held a special service for pets to attend! </a:t>
            </a:r>
            <a:br>
              <a:rPr lang="en-GB" sz="3200" dirty="0"/>
            </a:br>
            <a:r>
              <a:rPr lang="en-GB" sz="3200" dirty="0"/>
              <a:t>The annual plant sale also took place in the vicarage garden.</a:t>
            </a:r>
          </a:p>
        </p:txBody>
      </p:sp>
      <p:pic>
        <p:nvPicPr>
          <p:cNvPr id="3" name="Picture 2">
            <a:extLst>
              <a:ext uri="{FF2B5EF4-FFF2-40B4-BE49-F238E27FC236}">
                <a16:creationId xmlns:a16="http://schemas.microsoft.com/office/drawing/2014/main" id="{9F9837D1-E468-E262-3EB4-992A8A579D71}"/>
              </a:ext>
            </a:extLst>
          </p:cNvPr>
          <p:cNvPicPr>
            <a:picLocks noChangeAspect="1"/>
          </p:cNvPicPr>
          <p:nvPr/>
        </p:nvPicPr>
        <p:blipFill>
          <a:blip r:embed="rId2"/>
          <a:stretch>
            <a:fillRect/>
          </a:stretch>
        </p:blipFill>
        <p:spPr>
          <a:xfrm>
            <a:off x="606365" y="2013857"/>
            <a:ext cx="6652236" cy="4404508"/>
          </a:xfrm>
          <a:prstGeom prst="rect">
            <a:avLst/>
          </a:prstGeom>
          <a:ln w="28575">
            <a:solidFill>
              <a:schemeClr val="tx1"/>
            </a:solidFill>
          </a:ln>
        </p:spPr>
      </p:pic>
      <p:pic>
        <p:nvPicPr>
          <p:cNvPr id="4" name="Picture 3">
            <a:extLst>
              <a:ext uri="{FF2B5EF4-FFF2-40B4-BE49-F238E27FC236}">
                <a16:creationId xmlns:a16="http://schemas.microsoft.com/office/drawing/2014/main" id="{C5A1DE39-D5EA-C520-7B9F-A7C60C063122}"/>
              </a:ext>
            </a:extLst>
          </p:cNvPr>
          <p:cNvPicPr>
            <a:picLocks noChangeAspect="1"/>
          </p:cNvPicPr>
          <p:nvPr/>
        </p:nvPicPr>
        <p:blipFill>
          <a:blip r:embed="rId3"/>
          <a:stretch>
            <a:fillRect/>
          </a:stretch>
        </p:blipFill>
        <p:spPr>
          <a:xfrm>
            <a:off x="8328526" y="2013857"/>
            <a:ext cx="2533650" cy="1409700"/>
          </a:xfrm>
          <a:prstGeom prst="rect">
            <a:avLst/>
          </a:prstGeom>
          <a:ln w="28575">
            <a:solidFill>
              <a:schemeClr val="accent1"/>
            </a:solidFill>
          </a:ln>
        </p:spPr>
      </p:pic>
      <p:pic>
        <p:nvPicPr>
          <p:cNvPr id="11" name="Picture 10">
            <a:extLst>
              <a:ext uri="{FF2B5EF4-FFF2-40B4-BE49-F238E27FC236}">
                <a16:creationId xmlns:a16="http://schemas.microsoft.com/office/drawing/2014/main" id="{D37675EC-037C-EB00-12B1-079BBE745180}"/>
              </a:ext>
            </a:extLst>
          </p:cNvPr>
          <p:cNvPicPr>
            <a:picLocks noChangeAspect="1"/>
          </p:cNvPicPr>
          <p:nvPr/>
        </p:nvPicPr>
        <p:blipFill>
          <a:blip r:embed="rId4"/>
          <a:stretch>
            <a:fillRect/>
          </a:stretch>
        </p:blipFill>
        <p:spPr>
          <a:xfrm>
            <a:off x="7902515" y="3829901"/>
            <a:ext cx="3451285" cy="2588464"/>
          </a:xfrm>
          <a:prstGeom prst="rect">
            <a:avLst/>
          </a:prstGeom>
          <a:ln w="28575">
            <a:solidFill>
              <a:schemeClr val="tx1"/>
            </a:solidFill>
          </a:ln>
        </p:spPr>
      </p:pic>
    </p:spTree>
    <p:extLst>
      <p:ext uri="{BB962C8B-B14F-4D97-AF65-F5344CB8AC3E}">
        <p14:creationId xmlns:p14="http://schemas.microsoft.com/office/powerpoint/2010/main" val="235393384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7CB872-81D1-7F6A-27A6-DEA593A93C86}"/>
              </a:ext>
            </a:extLst>
          </p:cNvPr>
          <p:cNvSpPr>
            <a:spLocks noGrp="1"/>
          </p:cNvSpPr>
          <p:nvPr>
            <p:ph type="title"/>
          </p:nvPr>
        </p:nvSpPr>
        <p:spPr/>
        <p:txBody>
          <a:bodyPr/>
          <a:lstStyle/>
          <a:p>
            <a:r>
              <a:rPr lang="en-GB" dirty="0"/>
              <a:t>October – Harvest Festival and a folk concert.</a:t>
            </a:r>
          </a:p>
        </p:txBody>
      </p:sp>
      <p:pic>
        <p:nvPicPr>
          <p:cNvPr id="3" name="Picture 2">
            <a:extLst>
              <a:ext uri="{FF2B5EF4-FFF2-40B4-BE49-F238E27FC236}">
                <a16:creationId xmlns:a16="http://schemas.microsoft.com/office/drawing/2014/main" id="{4904E43F-B0E0-AB5F-8DB0-5C1607503111}"/>
              </a:ext>
            </a:extLst>
          </p:cNvPr>
          <p:cNvPicPr>
            <a:picLocks noChangeAspect="1"/>
          </p:cNvPicPr>
          <p:nvPr/>
        </p:nvPicPr>
        <p:blipFill>
          <a:blip r:embed="rId2"/>
          <a:stretch>
            <a:fillRect/>
          </a:stretch>
        </p:blipFill>
        <p:spPr>
          <a:xfrm>
            <a:off x="8226378" y="1788658"/>
            <a:ext cx="3464879" cy="4816048"/>
          </a:xfrm>
          <a:prstGeom prst="rect">
            <a:avLst/>
          </a:prstGeom>
          <a:ln w="28575">
            <a:solidFill>
              <a:schemeClr val="tx1"/>
            </a:solidFill>
          </a:ln>
        </p:spPr>
      </p:pic>
      <p:pic>
        <p:nvPicPr>
          <p:cNvPr id="4" name="Picture 3">
            <a:extLst>
              <a:ext uri="{FF2B5EF4-FFF2-40B4-BE49-F238E27FC236}">
                <a16:creationId xmlns:a16="http://schemas.microsoft.com/office/drawing/2014/main" id="{813F2F2D-4FF6-1AAA-ABF0-461D04069157}"/>
              </a:ext>
            </a:extLst>
          </p:cNvPr>
          <p:cNvPicPr>
            <a:picLocks noChangeAspect="1"/>
          </p:cNvPicPr>
          <p:nvPr/>
        </p:nvPicPr>
        <p:blipFill>
          <a:blip r:embed="rId3"/>
          <a:stretch>
            <a:fillRect/>
          </a:stretch>
        </p:blipFill>
        <p:spPr>
          <a:xfrm>
            <a:off x="345580" y="1788659"/>
            <a:ext cx="3667166" cy="4884284"/>
          </a:xfrm>
          <a:prstGeom prst="rect">
            <a:avLst/>
          </a:prstGeom>
          <a:ln w="28575">
            <a:solidFill>
              <a:schemeClr val="tx1"/>
            </a:solidFill>
          </a:ln>
        </p:spPr>
      </p:pic>
      <p:pic>
        <p:nvPicPr>
          <p:cNvPr id="5" name="Picture 4">
            <a:extLst>
              <a:ext uri="{FF2B5EF4-FFF2-40B4-BE49-F238E27FC236}">
                <a16:creationId xmlns:a16="http://schemas.microsoft.com/office/drawing/2014/main" id="{4FD0187C-3D80-3286-68C3-6995A70C53F8}"/>
              </a:ext>
            </a:extLst>
          </p:cNvPr>
          <p:cNvPicPr>
            <a:picLocks noChangeAspect="1"/>
          </p:cNvPicPr>
          <p:nvPr/>
        </p:nvPicPr>
        <p:blipFill>
          <a:blip r:embed="rId4"/>
          <a:stretch>
            <a:fillRect/>
          </a:stretch>
        </p:blipFill>
        <p:spPr>
          <a:xfrm>
            <a:off x="4486654" y="4395566"/>
            <a:ext cx="3038956" cy="2277375"/>
          </a:xfrm>
          <a:prstGeom prst="rect">
            <a:avLst/>
          </a:prstGeom>
          <a:ln w="28575">
            <a:solidFill>
              <a:schemeClr val="tx1"/>
            </a:solidFill>
          </a:ln>
        </p:spPr>
      </p:pic>
      <p:pic>
        <p:nvPicPr>
          <p:cNvPr id="6" name="Picture 5">
            <a:extLst>
              <a:ext uri="{FF2B5EF4-FFF2-40B4-BE49-F238E27FC236}">
                <a16:creationId xmlns:a16="http://schemas.microsoft.com/office/drawing/2014/main" id="{6534F063-02E8-34DE-5009-460F7227C74A}"/>
              </a:ext>
            </a:extLst>
          </p:cNvPr>
          <p:cNvPicPr>
            <a:picLocks noChangeAspect="1"/>
          </p:cNvPicPr>
          <p:nvPr/>
        </p:nvPicPr>
        <p:blipFill>
          <a:blip r:embed="rId5"/>
          <a:stretch>
            <a:fillRect/>
          </a:stretch>
        </p:blipFill>
        <p:spPr>
          <a:xfrm>
            <a:off x="4486654" y="1788658"/>
            <a:ext cx="3038956" cy="2277374"/>
          </a:xfrm>
          <a:prstGeom prst="rect">
            <a:avLst/>
          </a:prstGeom>
          <a:ln w="28575">
            <a:solidFill>
              <a:schemeClr val="tx1"/>
            </a:solidFill>
          </a:ln>
        </p:spPr>
      </p:pic>
    </p:spTree>
    <p:extLst>
      <p:ext uri="{BB962C8B-B14F-4D97-AF65-F5344CB8AC3E}">
        <p14:creationId xmlns:p14="http://schemas.microsoft.com/office/powerpoint/2010/main" val="130047660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B7AD9F6-8CE7-4299-8FC6-328F4DCD3F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81BFEE3-45B4-33D8-D995-5ADE8E5BE4F4}"/>
              </a:ext>
            </a:extLst>
          </p:cNvPr>
          <p:cNvSpPr>
            <a:spLocks noGrp="1"/>
          </p:cNvSpPr>
          <p:nvPr>
            <p:ph type="title"/>
          </p:nvPr>
        </p:nvSpPr>
        <p:spPr>
          <a:xfrm>
            <a:off x="890338" y="640080"/>
            <a:ext cx="3734014" cy="3566160"/>
          </a:xfrm>
        </p:spPr>
        <p:txBody>
          <a:bodyPr vert="horz" lIns="91440" tIns="45720" rIns="91440" bIns="45720" rtlCol="0" anchor="b">
            <a:normAutofit/>
          </a:bodyPr>
          <a:lstStyle/>
          <a:p>
            <a:r>
              <a:rPr lang="en-US" sz="4200"/>
              <a:t>Nov 6</a:t>
            </a:r>
            <a:r>
              <a:rPr lang="en-US" sz="4200" baseline="30000"/>
              <a:t>th</a:t>
            </a:r>
            <a:r>
              <a:rPr lang="en-US" sz="4200"/>
              <a:t> – These snowdrops were found flowering on Hanlith Lane. Is this a record?</a:t>
            </a:r>
          </a:p>
        </p:txBody>
      </p:sp>
      <p:sp>
        <p:nvSpPr>
          <p:cNvPr id="10" name="sketchy line">
            <a:extLst>
              <a:ext uri="{FF2B5EF4-FFF2-40B4-BE49-F238E27FC236}">
                <a16:creationId xmlns:a16="http://schemas.microsoft.com/office/drawing/2014/main" id="{F49775AF-8896-43EE-92C6-83497D6DC5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0338" y="4409267"/>
            <a:ext cx="3474720" cy="18288"/>
          </a:xfrm>
          <a:custGeom>
            <a:avLst/>
            <a:gdLst>
              <a:gd name="csX0" fmla="*/ 0 w 3474720"/>
              <a:gd name="csY0" fmla="*/ 0 h 18288"/>
              <a:gd name="csX1" fmla="*/ 694944 w 3474720"/>
              <a:gd name="csY1" fmla="*/ 0 h 18288"/>
              <a:gd name="csX2" fmla="*/ 1355141 w 3474720"/>
              <a:gd name="csY2" fmla="*/ 0 h 18288"/>
              <a:gd name="csX3" fmla="*/ 2015338 w 3474720"/>
              <a:gd name="csY3" fmla="*/ 0 h 18288"/>
              <a:gd name="csX4" fmla="*/ 2779776 w 3474720"/>
              <a:gd name="csY4" fmla="*/ 0 h 18288"/>
              <a:gd name="csX5" fmla="*/ 3474720 w 3474720"/>
              <a:gd name="csY5" fmla="*/ 0 h 18288"/>
              <a:gd name="csX6" fmla="*/ 3474720 w 3474720"/>
              <a:gd name="csY6" fmla="*/ 18288 h 18288"/>
              <a:gd name="csX7" fmla="*/ 2779776 w 3474720"/>
              <a:gd name="csY7" fmla="*/ 18288 h 18288"/>
              <a:gd name="csX8" fmla="*/ 2189074 w 3474720"/>
              <a:gd name="csY8" fmla="*/ 18288 h 18288"/>
              <a:gd name="csX9" fmla="*/ 1528877 w 3474720"/>
              <a:gd name="csY9" fmla="*/ 18288 h 18288"/>
              <a:gd name="csX10" fmla="*/ 868680 w 3474720"/>
              <a:gd name="csY10" fmla="*/ 18288 h 18288"/>
              <a:gd name="csX11" fmla="*/ 0 w 3474720"/>
              <a:gd name="csY11" fmla="*/ 18288 h 18288"/>
              <a:gd name="csX12" fmla="*/ 0 w 3474720"/>
              <a:gd name="csY12"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6C88535A-1187-2721-3DC8-DED950768DCE}"/>
              </a:ext>
            </a:extLst>
          </p:cNvPr>
          <p:cNvPicPr>
            <a:picLocks noChangeAspect="1"/>
          </p:cNvPicPr>
          <p:nvPr/>
        </p:nvPicPr>
        <p:blipFill>
          <a:blip r:embed="rId2"/>
          <a:srcRect l="8975" r="15797"/>
          <a:stretch>
            <a:fillRect/>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
        <p:nvSpPr>
          <p:cNvPr id="4" name="TextBox 3">
            <a:extLst>
              <a:ext uri="{FF2B5EF4-FFF2-40B4-BE49-F238E27FC236}">
                <a16:creationId xmlns:a16="http://schemas.microsoft.com/office/drawing/2014/main" id="{AC8A243F-BC27-FF7E-54CC-E19F0F0490C7}"/>
              </a:ext>
            </a:extLst>
          </p:cNvPr>
          <p:cNvSpPr txBox="1"/>
          <p:nvPr/>
        </p:nvSpPr>
        <p:spPr>
          <a:xfrm>
            <a:off x="890338" y="4953000"/>
            <a:ext cx="3734014" cy="1200329"/>
          </a:xfrm>
          <a:prstGeom prst="rect">
            <a:avLst/>
          </a:prstGeom>
          <a:noFill/>
        </p:spPr>
        <p:txBody>
          <a:bodyPr wrap="square" rtlCol="0">
            <a:spAutoFit/>
          </a:bodyPr>
          <a:lstStyle/>
          <a:p>
            <a:r>
              <a:rPr lang="en-GB" sz="2400" dirty="0"/>
              <a:t>Have you noticed other plants flowering out of season?</a:t>
            </a:r>
          </a:p>
        </p:txBody>
      </p:sp>
    </p:spTree>
    <p:extLst>
      <p:ext uri="{BB962C8B-B14F-4D97-AF65-F5344CB8AC3E}">
        <p14:creationId xmlns:p14="http://schemas.microsoft.com/office/powerpoint/2010/main" val="329913534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9" name="Rectangle 18">
            <a:extLst>
              <a:ext uri="{FF2B5EF4-FFF2-40B4-BE49-F238E27FC236}">
                <a16:creationId xmlns:a16="http://schemas.microsoft.com/office/drawing/2014/main" id="{9389D3E0-BA02-41D3-B2AC-8FD6AA8939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F8E9ABF-32D2-DA84-82E7-ECE3A81899EA}"/>
              </a:ext>
            </a:extLst>
          </p:cNvPr>
          <p:cNvSpPr>
            <a:spLocks noGrp="1"/>
          </p:cNvSpPr>
          <p:nvPr>
            <p:ph type="title"/>
          </p:nvPr>
        </p:nvSpPr>
        <p:spPr>
          <a:xfrm>
            <a:off x="553489" y="557189"/>
            <a:ext cx="3700733" cy="2490811"/>
          </a:xfrm>
        </p:spPr>
        <p:txBody>
          <a:bodyPr vert="horz" lIns="91440" tIns="45720" rIns="91440" bIns="45720" rtlCol="0" anchor="ctr">
            <a:normAutofit fontScale="90000"/>
          </a:bodyPr>
          <a:lstStyle/>
          <a:p>
            <a:r>
              <a:rPr lang="en-US" sz="4800" kern="1200" dirty="0">
                <a:latin typeface="+mj-lt"/>
                <a:ea typeface="+mj-ea"/>
                <a:cs typeface="+mj-cs"/>
              </a:rPr>
              <a:t>9</a:t>
            </a:r>
            <a:r>
              <a:rPr lang="en-US" sz="4800" kern="1200" baseline="30000" dirty="0">
                <a:latin typeface="+mj-lt"/>
                <a:ea typeface="+mj-ea"/>
                <a:cs typeface="+mj-cs"/>
              </a:rPr>
              <a:t>th</a:t>
            </a:r>
            <a:r>
              <a:rPr lang="en-US" sz="4800" kern="1200" dirty="0">
                <a:latin typeface="+mj-lt"/>
                <a:ea typeface="+mj-ea"/>
                <a:cs typeface="+mj-cs"/>
              </a:rPr>
              <a:t> November – Remembrance Sunday</a:t>
            </a:r>
          </a:p>
        </p:txBody>
      </p:sp>
      <p:pic>
        <p:nvPicPr>
          <p:cNvPr id="3" name="Picture 2">
            <a:extLst>
              <a:ext uri="{FF2B5EF4-FFF2-40B4-BE49-F238E27FC236}">
                <a16:creationId xmlns:a16="http://schemas.microsoft.com/office/drawing/2014/main" id="{3D3B2984-D00F-5988-5DDA-732E468F4626}"/>
              </a:ext>
            </a:extLst>
          </p:cNvPr>
          <p:cNvPicPr>
            <a:picLocks noChangeAspect="1"/>
          </p:cNvPicPr>
          <p:nvPr/>
        </p:nvPicPr>
        <p:blipFill>
          <a:blip r:embed="rId2"/>
          <a:stretch>
            <a:fillRect/>
          </a:stretch>
        </p:blipFill>
        <p:spPr>
          <a:xfrm>
            <a:off x="4804663" y="1003703"/>
            <a:ext cx="6833848" cy="5125386"/>
          </a:xfrm>
          <a:prstGeom prst="rect">
            <a:avLst/>
          </a:prstGeom>
          <a:ln w="28575">
            <a:solidFill>
              <a:schemeClr val="tx1"/>
            </a:solidFill>
          </a:ln>
        </p:spPr>
      </p:pic>
      <p:sp>
        <p:nvSpPr>
          <p:cNvPr id="5" name="TextBox 4">
            <a:extLst>
              <a:ext uri="{FF2B5EF4-FFF2-40B4-BE49-F238E27FC236}">
                <a16:creationId xmlns:a16="http://schemas.microsoft.com/office/drawing/2014/main" id="{ED4F621C-029A-296D-4B33-601E92B8F1AE}"/>
              </a:ext>
            </a:extLst>
          </p:cNvPr>
          <p:cNvSpPr txBox="1"/>
          <p:nvPr/>
        </p:nvSpPr>
        <p:spPr>
          <a:xfrm>
            <a:off x="553489" y="3331029"/>
            <a:ext cx="3700733" cy="2677656"/>
          </a:xfrm>
          <a:prstGeom prst="rect">
            <a:avLst/>
          </a:prstGeom>
          <a:noFill/>
        </p:spPr>
        <p:txBody>
          <a:bodyPr wrap="square" rtlCol="0">
            <a:spAutoFit/>
          </a:bodyPr>
          <a:lstStyle/>
          <a:p>
            <a:r>
              <a:rPr lang="en-GB" sz="2400" dirty="0"/>
              <a:t>Wreaths were laid at the war memorial inside church and the names of those who fell in WW1 were read out. This was followed by a two-minute silence at 11am.</a:t>
            </a:r>
          </a:p>
        </p:txBody>
      </p:sp>
    </p:spTree>
    <p:extLst>
      <p:ext uri="{BB962C8B-B14F-4D97-AF65-F5344CB8AC3E}">
        <p14:creationId xmlns:p14="http://schemas.microsoft.com/office/powerpoint/2010/main" val="96046330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FF398B-2735-B250-B29A-44092494850A}"/>
              </a:ext>
            </a:extLst>
          </p:cNvPr>
          <p:cNvSpPr>
            <a:spLocks noGrp="1"/>
          </p:cNvSpPr>
          <p:nvPr>
            <p:ph type="title"/>
          </p:nvPr>
        </p:nvSpPr>
        <p:spPr/>
        <p:txBody>
          <a:bodyPr/>
          <a:lstStyle/>
          <a:p>
            <a:pPr algn="ctr"/>
            <a:r>
              <a:rPr lang="en-GB" dirty="0"/>
              <a:t>November – there were several events at </a:t>
            </a:r>
            <a:br>
              <a:rPr lang="en-GB" dirty="0"/>
            </a:br>
            <a:r>
              <a:rPr lang="en-GB" dirty="0"/>
              <a:t>the Parish Hall</a:t>
            </a:r>
          </a:p>
        </p:txBody>
      </p:sp>
      <p:pic>
        <p:nvPicPr>
          <p:cNvPr id="3" name="Picture 2">
            <a:extLst>
              <a:ext uri="{FF2B5EF4-FFF2-40B4-BE49-F238E27FC236}">
                <a16:creationId xmlns:a16="http://schemas.microsoft.com/office/drawing/2014/main" id="{F4E9FEBD-1BDD-61E7-7B17-510703469326}"/>
              </a:ext>
            </a:extLst>
          </p:cNvPr>
          <p:cNvPicPr>
            <a:picLocks noChangeAspect="1"/>
          </p:cNvPicPr>
          <p:nvPr/>
        </p:nvPicPr>
        <p:blipFill>
          <a:blip r:embed="rId2"/>
          <a:stretch>
            <a:fillRect/>
          </a:stretch>
        </p:blipFill>
        <p:spPr>
          <a:xfrm>
            <a:off x="4798289" y="2024742"/>
            <a:ext cx="2595421" cy="3668486"/>
          </a:xfrm>
          <a:prstGeom prst="rect">
            <a:avLst/>
          </a:prstGeom>
          <a:ln w="28575">
            <a:solidFill>
              <a:schemeClr val="tx1"/>
            </a:solidFill>
          </a:ln>
        </p:spPr>
      </p:pic>
      <p:pic>
        <p:nvPicPr>
          <p:cNvPr id="4" name="Picture 3">
            <a:extLst>
              <a:ext uri="{FF2B5EF4-FFF2-40B4-BE49-F238E27FC236}">
                <a16:creationId xmlns:a16="http://schemas.microsoft.com/office/drawing/2014/main" id="{4B149667-1449-ED94-3B35-5A3A9F90E67A}"/>
              </a:ext>
            </a:extLst>
          </p:cNvPr>
          <p:cNvPicPr>
            <a:picLocks noChangeAspect="1"/>
          </p:cNvPicPr>
          <p:nvPr/>
        </p:nvPicPr>
        <p:blipFill>
          <a:blip r:embed="rId3"/>
          <a:stretch>
            <a:fillRect/>
          </a:stretch>
        </p:blipFill>
        <p:spPr>
          <a:xfrm>
            <a:off x="8038836" y="2047071"/>
            <a:ext cx="3576416" cy="3755014"/>
          </a:xfrm>
          <a:prstGeom prst="rect">
            <a:avLst/>
          </a:prstGeom>
          <a:ln w="28575">
            <a:solidFill>
              <a:schemeClr val="tx1"/>
            </a:solidFill>
          </a:ln>
        </p:spPr>
      </p:pic>
      <p:pic>
        <p:nvPicPr>
          <p:cNvPr id="5" name="Picture 4">
            <a:extLst>
              <a:ext uri="{FF2B5EF4-FFF2-40B4-BE49-F238E27FC236}">
                <a16:creationId xmlns:a16="http://schemas.microsoft.com/office/drawing/2014/main" id="{355BAB51-183F-0295-95BD-A07FFE2BCAB2}"/>
              </a:ext>
            </a:extLst>
          </p:cNvPr>
          <p:cNvPicPr>
            <a:picLocks noChangeAspect="1"/>
          </p:cNvPicPr>
          <p:nvPr/>
        </p:nvPicPr>
        <p:blipFill>
          <a:blip r:embed="rId4"/>
          <a:stretch>
            <a:fillRect/>
          </a:stretch>
        </p:blipFill>
        <p:spPr>
          <a:xfrm>
            <a:off x="828636" y="2024742"/>
            <a:ext cx="3085536" cy="3788228"/>
          </a:xfrm>
          <a:prstGeom prst="rect">
            <a:avLst/>
          </a:prstGeom>
          <a:ln w="28575">
            <a:solidFill>
              <a:schemeClr val="tx1"/>
            </a:solidFill>
          </a:ln>
        </p:spPr>
      </p:pic>
      <p:sp>
        <p:nvSpPr>
          <p:cNvPr id="6" name="TextBox 5">
            <a:extLst>
              <a:ext uri="{FF2B5EF4-FFF2-40B4-BE49-F238E27FC236}">
                <a16:creationId xmlns:a16="http://schemas.microsoft.com/office/drawing/2014/main" id="{870DDBF9-66A0-B2ED-80E9-A136B5D72A75}"/>
              </a:ext>
            </a:extLst>
          </p:cNvPr>
          <p:cNvSpPr txBox="1"/>
          <p:nvPr/>
        </p:nvSpPr>
        <p:spPr>
          <a:xfrm>
            <a:off x="838200" y="5940584"/>
            <a:ext cx="3085536" cy="369332"/>
          </a:xfrm>
          <a:prstGeom prst="rect">
            <a:avLst/>
          </a:prstGeom>
          <a:noFill/>
        </p:spPr>
        <p:txBody>
          <a:bodyPr wrap="square" rtlCol="0">
            <a:spAutoFit/>
          </a:bodyPr>
          <a:lstStyle/>
          <a:p>
            <a:r>
              <a:rPr lang="en-GB" dirty="0"/>
              <a:t>Wreath making workshops</a:t>
            </a:r>
          </a:p>
        </p:txBody>
      </p:sp>
      <p:sp>
        <p:nvSpPr>
          <p:cNvPr id="8" name="TextBox 7">
            <a:extLst>
              <a:ext uri="{FF2B5EF4-FFF2-40B4-BE49-F238E27FC236}">
                <a16:creationId xmlns:a16="http://schemas.microsoft.com/office/drawing/2014/main" id="{7A547DE4-02D3-75CC-F5ED-411BD8810649}"/>
              </a:ext>
            </a:extLst>
          </p:cNvPr>
          <p:cNvSpPr txBox="1"/>
          <p:nvPr/>
        </p:nvSpPr>
        <p:spPr>
          <a:xfrm>
            <a:off x="4689415" y="5802085"/>
            <a:ext cx="2813168" cy="646331"/>
          </a:xfrm>
          <a:prstGeom prst="rect">
            <a:avLst/>
          </a:prstGeom>
          <a:noFill/>
        </p:spPr>
        <p:txBody>
          <a:bodyPr wrap="square" rtlCol="0">
            <a:spAutoFit/>
          </a:bodyPr>
          <a:lstStyle/>
          <a:p>
            <a:r>
              <a:rPr lang="en-GB" dirty="0"/>
              <a:t>Lunch clubs have become a regular event.</a:t>
            </a:r>
          </a:p>
        </p:txBody>
      </p:sp>
      <p:sp>
        <p:nvSpPr>
          <p:cNvPr id="9" name="TextBox 8">
            <a:extLst>
              <a:ext uri="{FF2B5EF4-FFF2-40B4-BE49-F238E27FC236}">
                <a16:creationId xmlns:a16="http://schemas.microsoft.com/office/drawing/2014/main" id="{B4E96AFD-1DAD-8C3D-4F9F-3A8FAD940B88}"/>
              </a:ext>
            </a:extLst>
          </p:cNvPr>
          <p:cNvSpPr txBox="1"/>
          <p:nvPr/>
        </p:nvSpPr>
        <p:spPr>
          <a:xfrm>
            <a:off x="8153400" y="5973802"/>
            <a:ext cx="3396343" cy="369332"/>
          </a:xfrm>
          <a:prstGeom prst="rect">
            <a:avLst/>
          </a:prstGeom>
          <a:noFill/>
        </p:spPr>
        <p:txBody>
          <a:bodyPr wrap="square" rtlCol="0">
            <a:spAutoFit/>
          </a:bodyPr>
          <a:lstStyle/>
          <a:p>
            <a:r>
              <a:rPr lang="en-GB" dirty="0"/>
              <a:t>Christmas Fair with local crafts</a:t>
            </a:r>
          </a:p>
        </p:txBody>
      </p:sp>
    </p:spTree>
    <p:extLst>
      <p:ext uri="{BB962C8B-B14F-4D97-AF65-F5344CB8AC3E}">
        <p14:creationId xmlns:p14="http://schemas.microsoft.com/office/powerpoint/2010/main" val="395637454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8A4F3F-1DFB-7F57-2A94-1893CC4799F0}"/>
              </a:ext>
            </a:extLst>
          </p:cNvPr>
          <p:cNvSpPr>
            <a:spLocks noGrp="1"/>
          </p:cNvSpPr>
          <p:nvPr>
            <p:ph type="title"/>
          </p:nvPr>
        </p:nvSpPr>
        <p:spPr/>
        <p:txBody>
          <a:bodyPr/>
          <a:lstStyle/>
          <a:p>
            <a:pPr algn="ctr"/>
            <a:r>
              <a:rPr lang="en-GB" dirty="0"/>
              <a:t>December - traditional Christmas Services and festive events.</a:t>
            </a:r>
          </a:p>
        </p:txBody>
      </p:sp>
      <p:pic>
        <p:nvPicPr>
          <p:cNvPr id="3" name="Picture 2">
            <a:extLst>
              <a:ext uri="{FF2B5EF4-FFF2-40B4-BE49-F238E27FC236}">
                <a16:creationId xmlns:a16="http://schemas.microsoft.com/office/drawing/2014/main" id="{5FD54FC0-2B8F-1B0C-617B-0055CDF5D09B}"/>
              </a:ext>
            </a:extLst>
          </p:cNvPr>
          <p:cNvPicPr>
            <a:picLocks noChangeAspect="1"/>
          </p:cNvPicPr>
          <p:nvPr/>
        </p:nvPicPr>
        <p:blipFill>
          <a:blip r:embed="rId2"/>
          <a:stretch>
            <a:fillRect/>
          </a:stretch>
        </p:blipFill>
        <p:spPr>
          <a:xfrm>
            <a:off x="402772" y="1926770"/>
            <a:ext cx="2929863" cy="4169229"/>
          </a:xfrm>
          <a:prstGeom prst="rect">
            <a:avLst/>
          </a:prstGeom>
          <a:ln w="28575">
            <a:solidFill>
              <a:schemeClr val="tx1"/>
            </a:solidFill>
          </a:ln>
        </p:spPr>
      </p:pic>
      <p:pic>
        <p:nvPicPr>
          <p:cNvPr id="4" name="Picture 3">
            <a:extLst>
              <a:ext uri="{FF2B5EF4-FFF2-40B4-BE49-F238E27FC236}">
                <a16:creationId xmlns:a16="http://schemas.microsoft.com/office/drawing/2014/main" id="{5250C24A-B693-4A4E-794C-ED6E69653343}"/>
              </a:ext>
            </a:extLst>
          </p:cNvPr>
          <p:cNvPicPr>
            <a:picLocks noChangeAspect="1"/>
          </p:cNvPicPr>
          <p:nvPr/>
        </p:nvPicPr>
        <p:blipFill>
          <a:blip r:embed="rId3"/>
          <a:stretch>
            <a:fillRect/>
          </a:stretch>
        </p:blipFill>
        <p:spPr>
          <a:xfrm>
            <a:off x="3646674" y="1926769"/>
            <a:ext cx="3128161" cy="4169229"/>
          </a:xfrm>
          <a:prstGeom prst="rect">
            <a:avLst/>
          </a:prstGeom>
          <a:ln w="28575">
            <a:solidFill>
              <a:schemeClr val="tx1"/>
            </a:solidFill>
          </a:ln>
        </p:spPr>
      </p:pic>
      <p:pic>
        <p:nvPicPr>
          <p:cNvPr id="5" name="Picture 4">
            <a:extLst>
              <a:ext uri="{FF2B5EF4-FFF2-40B4-BE49-F238E27FC236}">
                <a16:creationId xmlns:a16="http://schemas.microsoft.com/office/drawing/2014/main" id="{C035E8DD-F26D-9EBA-06DE-EABAE79D0CDF}"/>
              </a:ext>
            </a:extLst>
          </p:cNvPr>
          <p:cNvPicPr>
            <a:picLocks noChangeAspect="1"/>
          </p:cNvPicPr>
          <p:nvPr/>
        </p:nvPicPr>
        <p:blipFill>
          <a:blip r:embed="rId4"/>
          <a:stretch>
            <a:fillRect/>
          </a:stretch>
        </p:blipFill>
        <p:spPr>
          <a:xfrm>
            <a:off x="7214510" y="2416628"/>
            <a:ext cx="4574718" cy="3429000"/>
          </a:xfrm>
          <a:prstGeom prst="rect">
            <a:avLst/>
          </a:prstGeom>
          <a:ln w="28575">
            <a:solidFill>
              <a:schemeClr val="tx1"/>
            </a:solidFill>
          </a:ln>
        </p:spPr>
      </p:pic>
    </p:spTree>
    <p:extLst>
      <p:ext uri="{BB962C8B-B14F-4D97-AF65-F5344CB8AC3E}">
        <p14:creationId xmlns:p14="http://schemas.microsoft.com/office/powerpoint/2010/main" val="193203928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2762716-DB2E-B495-FE65-2A7613BB8B07}"/>
              </a:ext>
            </a:extLst>
          </p:cNvPr>
          <p:cNvSpPr>
            <a:spLocks noGrp="1"/>
          </p:cNvSpPr>
          <p:nvPr>
            <p:ph type="title"/>
          </p:nvPr>
        </p:nvSpPr>
        <p:spPr>
          <a:xfrm>
            <a:off x="640080" y="325369"/>
            <a:ext cx="4368602" cy="1956841"/>
          </a:xfrm>
        </p:spPr>
        <p:txBody>
          <a:bodyPr vert="horz" lIns="91440" tIns="45720" rIns="91440" bIns="45720" rtlCol="0" anchor="b">
            <a:normAutofit/>
          </a:bodyPr>
          <a:lstStyle/>
          <a:p>
            <a:r>
              <a:rPr lang="en-US" sz="5400" dirty="0"/>
              <a:t>Property news</a:t>
            </a:r>
          </a:p>
        </p:txBody>
      </p:sp>
      <p:sp>
        <p:nvSpPr>
          <p:cNvPr id="13"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sX0" fmla="*/ 0 w 3474720"/>
              <a:gd name="csY0" fmla="*/ 0 h 18288"/>
              <a:gd name="csX1" fmla="*/ 694944 w 3474720"/>
              <a:gd name="csY1" fmla="*/ 0 h 18288"/>
              <a:gd name="csX2" fmla="*/ 1355141 w 3474720"/>
              <a:gd name="csY2" fmla="*/ 0 h 18288"/>
              <a:gd name="csX3" fmla="*/ 2015338 w 3474720"/>
              <a:gd name="csY3" fmla="*/ 0 h 18288"/>
              <a:gd name="csX4" fmla="*/ 2779776 w 3474720"/>
              <a:gd name="csY4" fmla="*/ 0 h 18288"/>
              <a:gd name="csX5" fmla="*/ 3474720 w 3474720"/>
              <a:gd name="csY5" fmla="*/ 0 h 18288"/>
              <a:gd name="csX6" fmla="*/ 3474720 w 3474720"/>
              <a:gd name="csY6" fmla="*/ 18288 h 18288"/>
              <a:gd name="csX7" fmla="*/ 2779776 w 3474720"/>
              <a:gd name="csY7" fmla="*/ 18288 h 18288"/>
              <a:gd name="csX8" fmla="*/ 2189074 w 3474720"/>
              <a:gd name="csY8" fmla="*/ 18288 h 18288"/>
              <a:gd name="csX9" fmla="*/ 1528877 w 3474720"/>
              <a:gd name="csY9" fmla="*/ 18288 h 18288"/>
              <a:gd name="csX10" fmla="*/ 868680 w 3474720"/>
              <a:gd name="csY10" fmla="*/ 18288 h 18288"/>
              <a:gd name="csX11" fmla="*/ 0 w 3474720"/>
              <a:gd name="csY11" fmla="*/ 18288 h 18288"/>
              <a:gd name="csX12" fmla="*/ 0 w 3474720"/>
              <a:gd name="csY12"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B86E410E-C593-020D-A572-D5B50BDE1D54}"/>
              </a:ext>
            </a:extLst>
          </p:cNvPr>
          <p:cNvSpPr txBox="1"/>
          <p:nvPr/>
        </p:nvSpPr>
        <p:spPr>
          <a:xfrm>
            <a:off x="640080" y="2872899"/>
            <a:ext cx="4243589" cy="3320668"/>
          </a:xfrm>
          <a:prstGeom prst="rect">
            <a:avLst/>
          </a:prstGeom>
        </p:spPr>
        <p:txBody>
          <a:bodyPr vert="horz" lIns="91440" tIns="45720" rIns="91440" bIns="45720" rtlCol="0">
            <a:normAutofit/>
          </a:bodyPr>
          <a:lstStyle/>
          <a:p>
            <a:pPr indent="-228600">
              <a:lnSpc>
                <a:spcPct val="90000"/>
              </a:lnSpc>
              <a:spcAft>
                <a:spcPts val="600"/>
              </a:spcAft>
              <a:buFont typeface="Arial" panose="020B0604020202020204" pitchFamily="34" charset="0"/>
              <a:buChar char="•"/>
            </a:pPr>
            <a:r>
              <a:rPr lang="en-US" sz="2200" dirty="0"/>
              <a:t>Property sites indicate The Manor House was sold in August 2025.</a:t>
            </a:r>
          </a:p>
          <a:p>
            <a:pPr indent="-228600">
              <a:lnSpc>
                <a:spcPct val="90000"/>
              </a:lnSpc>
              <a:spcAft>
                <a:spcPts val="600"/>
              </a:spcAft>
              <a:buFont typeface="Arial" panose="020B0604020202020204" pitchFamily="34" charset="0"/>
              <a:buChar char="•"/>
            </a:pPr>
            <a:endParaRPr lang="en-US" sz="2200" dirty="0"/>
          </a:p>
          <a:p>
            <a:pPr indent="-228600">
              <a:lnSpc>
                <a:spcPct val="90000"/>
              </a:lnSpc>
              <a:spcAft>
                <a:spcPts val="600"/>
              </a:spcAft>
              <a:buFont typeface="Arial" panose="020B0604020202020204" pitchFamily="34" charset="0"/>
              <a:buChar char="•"/>
            </a:pPr>
            <a:r>
              <a:rPr lang="en-US" sz="2200" dirty="0"/>
              <a:t>The new owners of Yeoman’s Barn visited in the summer but are currently living abroad. The house has remained empty for most of the year.</a:t>
            </a:r>
          </a:p>
        </p:txBody>
      </p:sp>
      <p:pic>
        <p:nvPicPr>
          <p:cNvPr id="5" name="Picture 4">
            <a:extLst>
              <a:ext uri="{FF2B5EF4-FFF2-40B4-BE49-F238E27FC236}">
                <a16:creationId xmlns:a16="http://schemas.microsoft.com/office/drawing/2014/main" id="{4B0B882A-F534-8E4F-A0E0-623C0DC33435}"/>
              </a:ext>
            </a:extLst>
          </p:cNvPr>
          <p:cNvPicPr>
            <a:picLocks noChangeAspect="1"/>
          </p:cNvPicPr>
          <p:nvPr/>
        </p:nvPicPr>
        <p:blipFill>
          <a:blip r:embed="rId2"/>
          <a:srcRect l="11360" r="21939"/>
          <a:stretch>
            <a:fillRect/>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extLst>
      <p:ext uri="{BB962C8B-B14F-4D97-AF65-F5344CB8AC3E}">
        <p14:creationId xmlns:p14="http://schemas.microsoft.com/office/powerpoint/2010/main" val="48384096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353</TotalTime>
  <Words>679</Words>
  <Application>Microsoft Office PowerPoint</Application>
  <PresentationFormat>Widescreen</PresentationFormat>
  <Paragraphs>41</Paragraphs>
  <Slides>25</Slides>
  <Notes>0</Notes>
  <HiddenSlides>0</HiddenSlides>
  <MMClips>0</MMClips>
  <ScaleCrop>false</ScaleCrop>
  <HeadingPairs>
    <vt:vector size="4" baseType="variant">
      <vt:variant>
        <vt:lpstr>Theme</vt:lpstr>
      </vt:variant>
      <vt:variant>
        <vt:i4>1</vt:i4>
      </vt:variant>
      <vt:variant>
        <vt:lpstr>Slide Titles</vt:lpstr>
      </vt:variant>
      <vt:variant>
        <vt:i4>25</vt:i4>
      </vt:variant>
    </vt:vector>
  </HeadingPairs>
  <TitlesOfParts>
    <vt:vector size="26" baseType="lpstr">
      <vt:lpstr>Office Theme</vt:lpstr>
      <vt:lpstr>Kirkby Malham Diary</vt:lpstr>
      <vt:lpstr>5th January brought heavy snow. The road to Settle was definitely closed!</vt:lpstr>
      <vt:lpstr>PowerPoint Presentation</vt:lpstr>
      <vt:lpstr>But regular January events such as Burns Night and Film Night went ahead as normal in Kirkby Malham Parish Hall.</vt:lpstr>
      <vt:lpstr>25 Jan – A rare chance to see the planets in alignment, if you were very lucky.</vt:lpstr>
      <vt:lpstr>An impressive log stack, following the removal of several large conifers. New trees were then planted on this site on Greengate.</vt:lpstr>
      <vt:lpstr>A performance by Lucas Watts had everyone dancing at this community event, held in the Parish Hall.</vt:lpstr>
      <vt:lpstr>5th April – Open Morning at the Parish Hall for visitors to visit the new facilities upstairs and view a slideshow of archive material. </vt:lpstr>
      <vt:lpstr>April 6th - The Victoria was named as Craven CAMRA pub of the season (Summer). </vt:lpstr>
      <vt:lpstr>April – Annual Good Friday Walk  and Easter celebrations</vt:lpstr>
      <vt:lpstr>8th May - VE Day 80 celebrations</vt:lpstr>
      <vt:lpstr>The late May Bank Holiday weekend saw the first rain for several weeks.  This was welcomed by gardeners and farmers.  However, it was damp and grey for the annual visit of Morris Dancers.</vt:lpstr>
      <vt:lpstr>2nd June – Wildflower walk at Lee Gate Farm, organised by Paul McWhinney.  Frank Carr shared his knowledge of the flowers growing in a SSSI site at Lee Gate Farm. A highlight was the Bird’s eye primrose which grows well on limestone pasture. The walk concluded with tea and some delicious cakes!</vt:lpstr>
      <vt:lpstr>Art in the Dale has become a regular feature in June, celebrating the talent of local artists.</vt:lpstr>
      <vt:lpstr>A roof was erected to cover part of existing silage pit at Kirkby Beck Farm.  This will help to reduce the risk of diffuse pollution.</vt:lpstr>
      <vt:lpstr>4th July – End of summer season concert at St Michael’s</vt:lpstr>
      <vt:lpstr>July - Kirkby-in-Malhamdale Primary School celebrated its 150th anniversary and also said farewell to executive headteacher Richard Wright. His successor is Mrs Claire Roberts who will take up post in September.</vt:lpstr>
      <vt:lpstr>August - A hosepipe ban and a water leak!</vt:lpstr>
      <vt:lpstr>During September the church welcomed visitors to the heritage open days event and held a special service for pets to attend!  The annual plant sale also took place in the vicarage garden.</vt:lpstr>
      <vt:lpstr>October – Harvest Festival and a folk concert.</vt:lpstr>
      <vt:lpstr>Nov 6th – These snowdrops were found flowering on Hanlith Lane. Is this a record?</vt:lpstr>
      <vt:lpstr>9th November – Remembrance Sunday</vt:lpstr>
      <vt:lpstr>November – there were several events at  the Parish Hall</vt:lpstr>
      <vt:lpstr>December - traditional Christmas Services and festive events.</vt:lpstr>
      <vt:lpstr>Property news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Linda Hodson</dc:creator>
  <cp:lastModifiedBy>Linda Hodson</cp:lastModifiedBy>
  <cp:revision>3</cp:revision>
  <dcterms:created xsi:type="dcterms:W3CDTF">2025-01-05T11:39:43Z</dcterms:created>
  <dcterms:modified xsi:type="dcterms:W3CDTF">2026-01-18T20:16:12Z</dcterms:modified>
</cp:coreProperties>
</file>