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75" r:id="rId4"/>
    <p:sldId id="259" r:id="rId5"/>
    <p:sldId id="277" r:id="rId6"/>
    <p:sldId id="276" r:id="rId7"/>
    <p:sldId id="278" r:id="rId8"/>
    <p:sldId id="260" r:id="rId9"/>
    <p:sldId id="262" r:id="rId10"/>
    <p:sldId id="265" r:id="rId11"/>
    <p:sldId id="263" r:id="rId12"/>
    <p:sldId id="264" r:id="rId13"/>
    <p:sldId id="266" r:id="rId14"/>
    <p:sldId id="267" r:id="rId15"/>
    <p:sldId id="274" r:id="rId16"/>
    <p:sldId id="268" r:id="rId17"/>
    <p:sldId id="273" r:id="rId18"/>
    <p:sldId id="271" r:id="rId19"/>
    <p:sldId id="272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C3B949-92B1-4578-AF2C-FD5D87AEC415}" v="4" dt="2026-01-15T15:17:20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08441-E3CD-4A5A-B01C-D64DCF837018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EE1AB-156B-4458-8325-A706B95A3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49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EE1AB-156B-4458-8325-A706B95A3DD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74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6764-E813-A444-5ADF-67634DB8F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285FB-C130-3DF0-3BC4-CBC495465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CFB33-2002-3E95-009A-C31CE8A67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7BFB-27AF-087D-CDFB-5097BE444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4D106-5C64-CF39-83A8-1A749CD3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94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2634-CEAD-1F4C-B08A-E2545D078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9ED3A-E96E-89E2-F427-380F4733F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922E9-E33C-F65E-6601-CDE741A2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9ED3-EB03-3467-A64A-F0E1C992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20766-6E9A-C081-3AD4-7B1A0515B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5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F118-AEC9-CE00-1909-5A08B0E4A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8A2A-2B1E-E4EA-F2D7-2F1A12E26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8743-9244-3F4F-DC4F-5852BA2E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BDA14-EDC7-7CB4-6D46-EDE46EF8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E5837-6815-18E7-A556-CE99D9FF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93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97D2-A4FB-F49D-3B1E-24D53593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7A884-C1E0-32BB-F561-019995D31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3F0D7-034C-8D71-4267-876074717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C22CB-3BFD-3CD6-6538-5F3D336D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A7AC2-89AC-2FF6-74AB-4362D37C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915D3-AD2C-D829-90D3-1E06DCEB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3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D9DF0-554A-EC76-FEE8-AD7AEC45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EFC84-9EF6-29EE-8D08-7297CB357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F0B88-185D-D341-030A-8331103E4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D9EAED-75B7-6FD8-BFE2-60558814B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A7B786-EB69-D6A1-C4A3-E58BC7A308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92612-D057-F7E3-59C0-EB7B77E6E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FC740A-724B-7162-945F-A54E5D83C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A32911-3AC9-F6B6-FBF8-2E8F2A94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57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A4D6-033C-3A06-1ABE-1EA346ADA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8A6E39-D8D2-055E-8C69-5F6AD836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68EDE-8637-1B4E-D1F7-F46AE617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BF28C-08C5-ED95-5103-8B18D7933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88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D19D6-5EC5-677D-11CF-18AC4D448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2EC54-FDD5-C666-043C-42A8E10C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643FE-D330-8A51-8F95-6200580D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8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632FF-595E-A189-BC0E-0F8D50F6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EC668-94BA-7A32-6803-8D8370CC1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F0108-C4A8-4777-9B3F-83B6F3789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6EEA1-3120-397C-9397-C50493F4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11F21-D120-D1E5-056C-2B24994E0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6C8C3-720A-E9DC-0B98-32F2B87F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82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AD12-9E1F-1D8B-29E9-8A4B2BB69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59EFDA-74FA-C6A4-C565-E21557BD4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C1DCF-507B-CF58-E955-DF04A6760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3CE50-6AB7-B47E-90BE-6733F89B3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3D767-EF5D-EF43-62B6-86BD02066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090BA-20E0-696A-3A57-A0CFBB555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68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53573-8B4C-E7C1-AA6B-6198D9234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7A700-3485-E879-F91B-A2699812A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04318-F97B-2557-E65E-F2E31D72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40569-084B-F6EF-29A1-985D745B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CA2BA-1AF8-36C4-778B-60D45EA5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58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FBD23C-B0DD-7B9F-5BE2-69A159BC8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82EB0-A02C-F1BA-A589-915195A97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43E4B-82F4-799E-C27C-E873AE9B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6128E-A31D-A048-DF61-FDD5ADEAA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6EC5C-E28B-6BAF-E072-3FB16399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4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7A675-9209-6332-2083-529531D1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07A69-051B-552E-09A2-E50169116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48817-E304-5523-1A40-AAAB828C6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F1EA6-9CC4-4E66-A0B1-765AE4D5A7A4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242A3-2D14-D4D0-8323-544735662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9C2CB-E4F0-5526-9672-81379BA01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23C12-EAC4-4F92-BCE4-4F656FC8B3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97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95426-0509-FA8F-B499-2255AE2E5CC0}"/>
              </a:ext>
            </a:extLst>
          </p:cNvPr>
          <p:cNvSpPr txBox="1"/>
          <p:nvPr/>
        </p:nvSpPr>
        <p:spPr>
          <a:xfrm>
            <a:off x="841248" y="548640"/>
            <a:ext cx="3600860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8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Airton &amp; Scosthrop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38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8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Parish Diary 2025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38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38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8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Malhamdale Local History Group</a:t>
            </a:r>
            <a:endParaRPr lang="en-US" sz="38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3FA3A8-D2B7-662D-FEA6-2A3E1FAD0334}"/>
              </a:ext>
            </a:extLst>
          </p:cNvPr>
          <p:cNvSpPr txBox="1"/>
          <p:nvPr/>
        </p:nvSpPr>
        <p:spPr>
          <a:xfrm>
            <a:off x="5126418" y="552091"/>
            <a:ext cx="6224335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Colin Lugton, 1 January 2026</a:t>
            </a:r>
            <a:endParaRPr lang="en-US" sz="22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5C6D3-300B-3D1B-B667-2F43A9394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717" y="1027578"/>
            <a:ext cx="6113746" cy="407782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54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5D0C9A-FD0C-6DB1-461F-BBBC1967A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1" y="898326"/>
            <a:ext cx="7381189" cy="4794477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6D405F-0874-8C33-F8E5-E60E258C1963}"/>
              </a:ext>
            </a:extLst>
          </p:cNvPr>
          <p:cNvSpPr txBox="1"/>
          <p:nvPr/>
        </p:nvSpPr>
        <p:spPr>
          <a:xfrm>
            <a:off x="7993929" y="1668544"/>
            <a:ext cx="4053527" cy="326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January</a:t>
            </a:r>
            <a:endParaRPr lang="en-GB" sz="4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new year at Airton Bridge  started with a flooded field.</a:t>
            </a:r>
            <a:r>
              <a:rPr lang="en-GB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03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389D3E0-BA02-41D3-B2AC-8FD6AA893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7C3FA-73E3-C920-5E44-13EFCDB5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10605399" cy="1375783"/>
          </a:xfrm>
        </p:spPr>
        <p:txBody>
          <a:bodyPr anchor="ctr">
            <a:normAutofit/>
          </a:bodyPr>
          <a:lstStyle/>
          <a:p>
            <a:r>
              <a:rPr lang="en-GB" sz="4000" dirty="0">
                <a:latin typeface="+mn-lt"/>
              </a:rPr>
              <a:t>This was closely followed by heavy snowfall and an unusual cloud 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7551BE-31EE-B7C6-22DA-B58F453D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38" r="-2" b="26674"/>
          <a:stretch>
            <a:fillRect/>
          </a:stretch>
        </p:blipFill>
        <p:spPr>
          <a:xfrm>
            <a:off x="980737" y="2142921"/>
            <a:ext cx="5088216" cy="4157890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299D81-A6E8-CE1A-6FFC-ADA4D7B1F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202" y="1653576"/>
            <a:ext cx="3484061" cy="46472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0663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1A2F0D-3CF8-C0B9-5118-1C251C692E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" r="21000"/>
          <a:stretch>
            <a:fillRect/>
          </a:stretch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7F0DA9-401A-32FC-1E14-9ABB69158053}"/>
              </a:ext>
            </a:extLst>
          </p:cNvPr>
          <p:cNvSpPr txBox="1"/>
          <p:nvPr/>
        </p:nvSpPr>
        <p:spPr>
          <a:xfrm>
            <a:off x="7531610" y="590309"/>
            <a:ext cx="3822189" cy="5586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</a:rPr>
              <a:t>31 January</a:t>
            </a: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</a:rPr>
              <a:t>Residential Development Land at Hallgarth</a:t>
            </a: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The chair of Airton Parish Meeting reported that the site is now marked on the WBW website </a:t>
            </a:r>
            <a:r>
              <a:rPr lang="en-US" sz="2400" i="1" dirty="0">
                <a:effectLst/>
              </a:rPr>
              <a:t>Sold subject to contract.</a:t>
            </a: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“I have been in touch with the Planning Policy Officer who assures me that the current Planning Permission is for only 3 houses, but the landowner is keen to get planning for 2 more houses.”</a:t>
            </a:r>
          </a:p>
        </p:txBody>
      </p:sp>
    </p:spTree>
    <p:extLst>
      <p:ext uri="{BB962C8B-B14F-4D97-AF65-F5344CB8AC3E}">
        <p14:creationId xmlns:p14="http://schemas.microsoft.com/office/powerpoint/2010/main" val="72393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4C3A7B-B8B5-36F9-5302-93CDA1224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latin typeface="+mn-lt"/>
              </a:rPr>
              <a:t>30</a:t>
            </a:r>
            <a:r>
              <a:rPr lang="en-US" sz="3600" baseline="30000" dirty="0">
                <a:latin typeface="+mn-lt"/>
              </a:rPr>
              <a:t>th</a:t>
            </a:r>
            <a:r>
              <a:rPr lang="en-US" sz="3600" dirty="0">
                <a:latin typeface="+mn-lt"/>
              </a:rPr>
              <a:t> April – the owners of Ellis Barn thought they had a swarm of bees looking for a nesting site in their roof. </a:t>
            </a:r>
          </a:p>
        </p:txBody>
      </p:sp>
      <p:pic>
        <p:nvPicPr>
          <p:cNvPr id="4" name="Video 3" descr="Flying Bee">
            <a:extLst>
              <a:ext uri="{FF2B5EF4-FFF2-40B4-BE49-F238E27FC236}">
                <a16:creationId xmlns:a16="http://schemas.microsoft.com/office/drawing/2014/main" id="{5077C662-9921-F0F1-7792-F529960FEA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>
            <a:fillRect/>
          </a:stretch>
        </p:blipFill>
        <p:spPr>
          <a:xfrm>
            <a:off x="1124615" y="1989358"/>
            <a:ext cx="5133304" cy="28792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60B39C-1004-B7EC-60B4-03479DFE6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510" y="1989358"/>
            <a:ext cx="3571875" cy="40481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8C70C-7DFE-EA95-B618-732737EAED80}"/>
              </a:ext>
            </a:extLst>
          </p:cNvPr>
          <p:cNvSpPr txBox="1"/>
          <p:nvPr/>
        </p:nvSpPr>
        <p:spPr>
          <a:xfrm>
            <a:off x="838200" y="5347504"/>
            <a:ext cx="6060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They were seeking help or advice from a local beekeeper.</a:t>
            </a:r>
          </a:p>
        </p:txBody>
      </p:sp>
    </p:spTree>
    <p:extLst>
      <p:ext uri="{BB962C8B-B14F-4D97-AF65-F5344CB8AC3E}">
        <p14:creationId xmlns:p14="http://schemas.microsoft.com/office/powerpoint/2010/main" val="150933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5283C-334F-9461-74E2-FF224FB3D6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25287-5876-954C-37C8-E704446E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5</a:t>
            </a:r>
            <a:r>
              <a:rPr lang="en-GB" sz="2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</a:t>
            </a:r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May – Open Day and pop-up café at Airton Friends’ Meeting House.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7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EAD7C-5570-1616-9333-12A8F95E6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3" y="381422"/>
            <a:ext cx="3785513" cy="6308745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4000" dirty="0"/>
            </a:br>
            <a:r>
              <a:rPr lang="en-US" sz="4000" dirty="0">
                <a:latin typeface="+mn-lt"/>
              </a:rPr>
              <a:t>31</a:t>
            </a:r>
            <a:r>
              <a:rPr lang="en-US" sz="4000" baseline="30000" dirty="0">
                <a:latin typeface="+mn-lt"/>
              </a:rPr>
              <a:t>st</a:t>
            </a:r>
            <a:r>
              <a:rPr lang="en-US" sz="4000" dirty="0">
                <a:latin typeface="+mn-lt"/>
              </a:rPr>
              <a:t> May – anyone needing their knives sharpened were able to go along to the see the “King Sharp” knife sharpener at the Farm Shop.</a:t>
            </a:r>
            <a:br>
              <a:rPr lang="en-US" sz="4000" dirty="0">
                <a:latin typeface="+mn-lt"/>
              </a:rPr>
            </a:br>
            <a:endParaRPr lang="en-US" sz="4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6170D-A995-7127-47E8-E75B0262CD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16" r="15935"/>
          <a:stretch>
            <a:fillRect/>
          </a:stretch>
        </p:blipFill>
        <p:spPr>
          <a:xfrm>
            <a:off x="5009505" y="10"/>
            <a:ext cx="718249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4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DAAD98-84E9-3B96-208A-C2C343F3C32D}"/>
              </a:ext>
            </a:extLst>
          </p:cNvPr>
          <p:cNvSpPr txBox="1"/>
          <p:nvPr/>
        </p:nvSpPr>
        <p:spPr>
          <a:xfrm>
            <a:off x="249381" y="187036"/>
            <a:ext cx="11383175" cy="1749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June</a:t>
            </a:r>
            <a:endParaRPr lang="en-GB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a delayed start and a lot of signage the road around the green and to Airton Bridge was resurfaced.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69D39-F168-6AD9-8192-3178884ECE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37" y="2162588"/>
            <a:ext cx="3926909" cy="2529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1B9FF9-2D63-F657-4061-3CBB5D987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28" y="2138059"/>
            <a:ext cx="4439834" cy="25089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65442F-1310-C3E9-C1B1-0F46FF8CD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027" y="4894078"/>
            <a:ext cx="6265718" cy="170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23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B7364-976A-B019-AE73-FEE17D725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62791" cy="109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A3B10-C340-38F0-0FE8-EBEA0FB20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165" y="404013"/>
            <a:ext cx="6329218" cy="284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C3D6BF-056F-10FF-1FE3-890A1F53B6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723" y="3605839"/>
            <a:ext cx="6307659" cy="284814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98CE1D-206E-3A69-2CB7-4D819E5264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7071" y="1346033"/>
            <a:ext cx="4346685" cy="24626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624DA2-A17E-DB1D-52E2-978CE6EAA07E}"/>
              </a:ext>
            </a:extLst>
          </p:cNvPr>
          <p:cNvSpPr txBox="1"/>
          <p:nvPr/>
        </p:nvSpPr>
        <p:spPr>
          <a:xfrm>
            <a:off x="270165" y="5209325"/>
            <a:ext cx="47278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resurfacing was not perfect.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81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4C3414-C9FC-01E6-53E9-6952AFD2D1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810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B31069-B0FC-FD7F-A283-15DEF0793DB2}"/>
              </a:ext>
            </a:extLst>
          </p:cNvPr>
          <p:cNvSpPr txBox="1"/>
          <p:nvPr/>
        </p:nvSpPr>
        <p:spPr>
          <a:xfrm>
            <a:off x="8029321" y="686423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2400" b="1" dirty="0">
                <a:effectLst/>
              </a:rPr>
              <a:t>Airton Mill</a:t>
            </a: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2400" dirty="0">
                <a:effectLst/>
              </a:rPr>
              <a:t>Thanks to the Yorkshire Dales National Park for repairing a 600 </a:t>
            </a:r>
            <a:r>
              <a:rPr lang="en-US" sz="2400" dirty="0" err="1">
                <a:effectLst/>
              </a:rPr>
              <a:t>metres</a:t>
            </a:r>
            <a:r>
              <a:rPr lang="en-US" sz="2400" dirty="0">
                <a:effectLst/>
              </a:rPr>
              <a:t> section of the footpath along the Mill Race. Three park </a:t>
            </a:r>
            <a:r>
              <a:rPr lang="en-US" sz="2400" dirty="0"/>
              <a:t>rangers</a:t>
            </a:r>
            <a:r>
              <a:rPr lang="en-US" sz="2400" dirty="0">
                <a:effectLst/>
              </a:rPr>
              <a:t>, along with a few YDNPA volunteers, including Trevor Brooks (Scosthrop), were ably assisted by a squad from the Harrogate Army Foundation (35 junior soldiers, an officer and NCOs) to lay 36 </a:t>
            </a:r>
            <a:r>
              <a:rPr lang="en-US" sz="2400" dirty="0" err="1">
                <a:effectLst/>
              </a:rPr>
              <a:t>tonnes</a:t>
            </a:r>
            <a:r>
              <a:rPr lang="en-US" sz="2400" dirty="0">
                <a:effectLst/>
              </a:rPr>
              <a:t> of aggregate.</a:t>
            </a:r>
          </a:p>
        </p:txBody>
      </p:sp>
    </p:spTree>
    <p:extLst>
      <p:ext uri="{BB962C8B-B14F-4D97-AF65-F5344CB8AC3E}">
        <p14:creationId xmlns:p14="http://schemas.microsoft.com/office/powerpoint/2010/main" val="2308274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E180DF-F4E2-1B0E-2C9A-2057B3BAAE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08" y="405245"/>
            <a:ext cx="5843755" cy="60371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2F6199-1703-7F6A-1D6D-ECEDEAB4A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92976" y="1168797"/>
            <a:ext cx="6037120" cy="45100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3194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0B9018-9EFD-4A44-E05C-94A4D64A6A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" r="1" b="1"/>
          <a:stretch>
            <a:fillRect/>
          </a:stretch>
        </p:blipFill>
        <p:spPr bwMode="auto">
          <a:xfrm>
            <a:off x="2522358" y="-104163"/>
            <a:ext cx="9669642" cy="6857990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E62E59-1CEA-704D-3B29-27385FC9B24F}"/>
              </a:ext>
            </a:extLst>
          </p:cNvPr>
          <p:cNvSpPr txBox="1"/>
          <p:nvPr/>
        </p:nvSpPr>
        <p:spPr>
          <a:xfrm>
            <a:off x="838200" y="393539"/>
            <a:ext cx="3822189" cy="5783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3200" b="1" dirty="0">
                <a:effectLst/>
              </a:rPr>
              <a:t>August</a:t>
            </a:r>
            <a:endParaRPr lang="en-US" sz="32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3200" b="1" dirty="0">
                <a:effectLst/>
              </a:rPr>
              <a:t>For the first time, </a:t>
            </a:r>
            <a:r>
              <a:rPr lang="en-US" sz="3200" b="1" dirty="0" err="1">
                <a:effectLst/>
              </a:rPr>
              <a:t>Belties</a:t>
            </a:r>
            <a:r>
              <a:rPr lang="en-US" sz="3200" b="1" dirty="0">
                <a:effectLst/>
              </a:rPr>
              <a:t> (Belted Galloways) were seen grazing in Airton (opposite the former Methodist Chapel).  Also, two were grazing near the river in the rewilding field. 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2023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A0F851-2F34-9549-BA31-32FC9D92C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" r="15396"/>
          <a:stretch>
            <a:fillRect/>
          </a:stretch>
        </p:blipFill>
        <p:spPr bwMode="auto">
          <a:xfrm>
            <a:off x="321734" y="557189"/>
            <a:ext cx="4276956" cy="5743616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A08E0-39A0-D3C8-D968-42F6F5722B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r="2857"/>
          <a:stretch>
            <a:fillRect/>
          </a:stretch>
        </p:blipFill>
        <p:spPr bwMode="auto">
          <a:xfrm>
            <a:off x="4772525" y="557189"/>
            <a:ext cx="7097742" cy="5743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2004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8BD464-B25F-EDD8-C6DC-9DA846D1D6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157" y="597382"/>
            <a:ext cx="3849898" cy="57164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D29350-1E4C-AE2C-B1E0-28950FE2F619}"/>
              </a:ext>
            </a:extLst>
          </p:cNvPr>
          <p:cNvSpPr txBox="1"/>
          <p:nvPr/>
        </p:nvSpPr>
        <p:spPr>
          <a:xfrm>
            <a:off x="7408718" y="893777"/>
            <a:ext cx="3658871" cy="84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4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August</a:t>
            </a:r>
            <a:endParaRPr lang="en-GB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E9384-DF00-867C-8A3B-FEF10EC39D52}"/>
              </a:ext>
            </a:extLst>
          </p:cNvPr>
          <p:cNvSpPr txBox="1"/>
          <p:nvPr/>
        </p:nvSpPr>
        <p:spPr>
          <a:xfrm>
            <a:off x="6895269" y="1736572"/>
            <a:ext cx="443599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Speed Watch Area signs were erected at the various roads entering Airton.</a:t>
            </a:r>
            <a:endParaRPr lang="en-GB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C054B2-D912-4885-5461-9C25B5D56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856" y="3733343"/>
            <a:ext cx="3404901" cy="255251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6479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DD98DF-DAF4-E384-E9CB-F818607B5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r="8162" b="1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4E0C5E-A114-995C-791A-D7931833690A}"/>
              </a:ext>
            </a:extLst>
          </p:cNvPr>
          <p:cNvSpPr txBox="1"/>
          <p:nvPr/>
        </p:nvSpPr>
        <p:spPr>
          <a:xfrm>
            <a:off x="838200" y="555585"/>
            <a:ext cx="3822189" cy="5621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3200" b="1" dirty="0">
                <a:effectLst/>
              </a:rPr>
              <a:t>September</a:t>
            </a:r>
            <a:endParaRPr lang="en-US" sz="32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33500" algn="l"/>
              </a:tabLst>
            </a:pPr>
            <a:r>
              <a:rPr lang="en-US" sz="3200" b="1" dirty="0">
                <a:effectLst/>
              </a:rPr>
              <a:t>A deer was seen in the field at the southern end of the village during the early evening. Subsequently, a family of up to five deer has often been seen in the morning.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0687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47E4BE-3447-E8EF-4EFE-6556347486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1" b="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8D8CD-4753-D1FA-6495-04C283F2FE0F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tabLst>
                <a:tab pos="1333500" algn="l"/>
              </a:tabLst>
            </a:pP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10</a:t>
            </a:r>
            <a:r>
              <a:rPr lang="en-US" sz="2000" b="1" baseline="30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th</a:t>
            </a: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 October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tabLst>
                <a:tab pos="1333500" algn="l"/>
              </a:tabLst>
            </a:pP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Cattle blocked the Pennine Way as the footpath crossed the River Aire, and refused to move backwards.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954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0E75D-5BF2-867E-5A79-BC0D919D5B41}"/>
              </a:ext>
            </a:extLst>
          </p:cNvPr>
          <p:cNvSpPr txBox="1"/>
          <p:nvPr/>
        </p:nvSpPr>
        <p:spPr>
          <a:xfrm>
            <a:off x="742950" y="742951"/>
            <a:ext cx="3476625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tabLst>
                <a:tab pos="1333500" algn="l"/>
              </a:tabLst>
            </a:pPr>
            <a:r>
              <a:rPr lang="en-US" sz="4800" b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November</a:t>
            </a:r>
            <a:endParaRPr lang="en-US" sz="4800" kern="120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tabLst>
                <a:tab pos="1333500" algn="l"/>
              </a:tabLst>
            </a:pPr>
            <a:r>
              <a:rPr lang="en-US" sz="4800" b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Airton welcomed Yorkshire Open Studios for the weekend.</a:t>
            </a:r>
            <a:endParaRPr lang="en-US" sz="4800" kern="120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n orange sign with black text&#10;&#10;AI-generated content may be incorrect.">
            <a:extLst>
              <a:ext uri="{FF2B5EF4-FFF2-40B4-BE49-F238E27FC236}">
                <a16:creationId xmlns:a16="http://schemas.microsoft.com/office/drawing/2014/main" id="{B7E67B9F-5923-1AC5-271F-6CB946F96B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9982" y="488602"/>
            <a:ext cx="4881062" cy="58807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2487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7CABD9-0A9A-86BB-8396-F03FEA5BDC93}"/>
              </a:ext>
            </a:extLst>
          </p:cNvPr>
          <p:cNvSpPr txBox="1"/>
          <p:nvPr/>
        </p:nvSpPr>
        <p:spPr>
          <a:xfrm>
            <a:off x="682906" y="353526"/>
            <a:ext cx="10440366" cy="1554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December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white and coloured decorative Christmas lights in Airton &amp; Scosthrop.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31486-0FF9-8638-15EE-F178FA59B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33" y="2350124"/>
            <a:ext cx="4083580" cy="4065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50E4FB-6B22-7939-63A4-8C83695B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534941" y="1769811"/>
            <a:ext cx="4425950" cy="207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1257BA-474F-E33A-2FA4-96BC8FCCE4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335" y="4099330"/>
            <a:ext cx="3473161" cy="2316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910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41DD04-C5E7-5D19-2D9A-F85BDE39CC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30" y="215182"/>
            <a:ext cx="8905461" cy="3054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51571D-6EFC-1E1A-6EB3-459ADB45D3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604" y="3429000"/>
            <a:ext cx="3874433" cy="321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24DC05-7837-2F7C-50EE-FDE7BFE1FA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3" y="3428999"/>
            <a:ext cx="3764280" cy="315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D70941-4410-0A83-5021-B0118BF2E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708" y="3429000"/>
            <a:ext cx="3390584" cy="3213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9404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534A4D-7C58-8415-1041-4C22C9CDC2FE}"/>
              </a:ext>
            </a:extLst>
          </p:cNvPr>
          <p:cNvSpPr txBox="1"/>
          <p:nvPr/>
        </p:nvSpPr>
        <p:spPr>
          <a:xfrm>
            <a:off x="2236304" y="1659835"/>
            <a:ext cx="6910180" cy="269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333500" algn="l"/>
              </a:tabLst>
            </a:pPr>
            <a:r>
              <a:rPr lang="en-GB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GB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thanks to Peter/Jenny Robinson and Trevor </a:t>
            </a:r>
            <a:r>
              <a:rPr lang="en-GB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Brooks for some of the photos and notes.</a:t>
            </a:r>
            <a:endParaRPr lang="en-GB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03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439</Words>
  <Application>Microsoft Office PowerPoint</Application>
  <PresentationFormat>Widescreen</PresentationFormat>
  <Paragraphs>49</Paragraphs>
  <Slides>20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This was closely followed by heavy snowfall and an unusual cloud formation.</vt:lpstr>
      <vt:lpstr>PowerPoint Presentation</vt:lpstr>
      <vt:lpstr>30th April – the owners of Ellis Barn thought they had a swarm of bees looking for a nesting site in their roof. </vt:lpstr>
      <vt:lpstr>5th May – Open Day and pop-up café at Airton Friends’ Meeting House.</vt:lpstr>
      <vt:lpstr> 31st May – anyone needing their knives sharpened were able to go along to the see the “King Sharp” knife sharpener at the Farm Shop.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COLIN LUGTON</dc:creator>
  <cp:lastModifiedBy>Linda Hodson</cp:lastModifiedBy>
  <cp:revision>51</cp:revision>
  <dcterms:created xsi:type="dcterms:W3CDTF">2025-01-01T17:10:07Z</dcterms:created>
  <dcterms:modified xsi:type="dcterms:W3CDTF">2026-01-18T20:59:32Z</dcterms:modified>
</cp:coreProperties>
</file>