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8C096-7E2C-4D1C-B550-E570D937FD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426D5D4-923B-4502-BD43-3C359FFB19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CF34438-7FBA-4EF0-A195-E22073AC69E1}"/>
              </a:ext>
            </a:extLst>
          </p:cNvPr>
          <p:cNvSpPr>
            <a:spLocks noGrp="1"/>
          </p:cNvSpPr>
          <p:nvPr>
            <p:ph type="dt" sz="half" idx="10"/>
          </p:nvPr>
        </p:nvSpPr>
        <p:spPr/>
        <p:txBody>
          <a:bodyPr/>
          <a:lstStyle/>
          <a:p>
            <a:fld id="{0C5036BD-8355-4DF4-AF6B-7C43DF7475F1}" type="datetimeFigureOut">
              <a:rPr lang="en-GB" smtClean="0"/>
              <a:t>19/01/2021</a:t>
            </a:fld>
            <a:endParaRPr lang="en-GB"/>
          </a:p>
        </p:txBody>
      </p:sp>
      <p:sp>
        <p:nvSpPr>
          <p:cNvPr id="5" name="Footer Placeholder 4">
            <a:extLst>
              <a:ext uri="{FF2B5EF4-FFF2-40B4-BE49-F238E27FC236}">
                <a16:creationId xmlns:a16="http://schemas.microsoft.com/office/drawing/2014/main" id="{706666F7-C60E-467C-80F0-B77A5F6191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2833BB-DE96-4371-A8CA-2E7CD3A7B71B}"/>
              </a:ext>
            </a:extLst>
          </p:cNvPr>
          <p:cNvSpPr>
            <a:spLocks noGrp="1"/>
          </p:cNvSpPr>
          <p:nvPr>
            <p:ph type="sldNum" sz="quarter" idx="12"/>
          </p:nvPr>
        </p:nvSpPr>
        <p:spPr/>
        <p:txBody>
          <a:bodyPr/>
          <a:lstStyle/>
          <a:p>
            <a:fld id="{458892D5-6CA2-45AE-9CD0-11956EAF0BF9}" type="slidenum">
              <a:rPr lang="en-GB" smtClean="0"/>
              <a:t>‹#›</a:t>
            </a:fld>
            <a:endParaRPr lang="en-GB"/>
          </a:p>
        </p:txBody>
      </p:sp>
    </p:spTree>
    <p:extLst>
      <p:ext uri="{BB962C8B-B14F-4D97-AF65-F5344CB8AC3E}">
        <p14:creationId xmlns:p14="http://schemas.microsoft.com/office/powerpoint/2010/main" val="336742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22810-F05A-464D-82D3-727C081B7BD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18FA18-E5B0-4C2D-995A-D2509B1DF9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AC82074-36A9-4776-928D-6C67D1392194}"/>
              </a:ext>
            </a:extLst>
          </p:cNvPr>
          <p:cNvSpPr>
            <a:spLocks noGrp="1"/>
          </p:cNvSpPr>
          <p:nvPr>
            <p:ph type="dt" sz="half" idx="10"/>
          </p:nvPr>
        </p:nvSpPr>
        <p:spPr/>
        <p:txBody>
          <a:bodyPr/>
          <a:lstStyle/>
          <a:p>
            <a:fld id="{0C5036BD-8355-4DF4-AF6B-7C43DF7475F1}" type="datetimeFigureOut">
              <a:rPr lang="en-GB" smtClean="0"/>
              <a:t>19/01/2021</a:t>
            </a:fld>
            <a:endParaRPr lang="en-GB"/>
          </a:p>
        </p:txBody>
      </p:sp>
      <p:sp>
        <p:nvSpPr>
          <p:cNvPr id="5" name="Footer Placeholder 4">
            <a:extLst>
              <a:ext uri="{FF2B5EF4-FFF2-40B4-BE49-F238E27FC236}">
                <a16:creationId xmlns:a16="http://schemas.microsoft.com/office/drawing/2014/main" id="{67FEDE39-9ED6-4931-A5F7-90F793B5B0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855FE8-FB5A-44C7-928E-E60F3AF03CB2}"/>
              </a:ext>
            </a:extLst>
          </p:cNvPr>
          <p:cNvSpPr>
            <a:spLocks noGrp="1"/>
          </p:cNvSpPr>
          <p:nvPr>
            <p:ph type="sldNum" sz="quarter" idx="12"/>
          </p:nvPr>
        </p:nvSpPr>
        <p:spPr/>
        <p:txBody>
          <a:bodyPr/>
          <a:lstStyle/>
          <a:p>
            <a:fld id="{458892D5-6CA2-45AE-9CD0-11956EAF0BF9}" type="slidenum">
              <a:rPr lang="en-GB" smtClean="0"/>
              <a:t>‹#›</a:t>
            </a:fld>
            <a:endParaRPr lang="en-GB"/>
          </a:p>
        </p:txBody>
      </p:sp>
    </p:spTree>
    <p:extLst>
      <p:ext uri="{BB962C8B-B14F-4D97-AF65-F5344CB8AC3E}">
        <p14:creationId xmlns:p14="http://schemas.microsoft.com/office/powerpoint/2010/main" val="2938278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DFD1B-EC79-4BCD-900E-E8F6D5BB850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4904F71-520F-4FEE-9296-F4CBD22F64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C6B7C1-ADB2-4F2D-B820-4083B54C2DB6}"/>
              </a:ext>
            </a:extLst>
          </p:cNvPr>
          <p:cNvSpPr>
            <a:spLocks noGrp="1"/>
          </p:cNvSpPr>
          <p:nvPr>
            <p:ph type="dt" sz="half" idx="10"/>
          </p:nvPr>
        </p:nvSpPr>
        <p:spPr/>
        <p:txBody>
          <a:bodyPr/>
          <a:lstStyle/>
          <a:p>
            <a:fld id="{0C5036BD-8355-4DF4-AF6B-7C43DF7475F1}" type="datetimeFigureOut">
              <a:rPr lang="en-GB" smtClean="0"/>
              <a:t>19/01/2021</a:t>
            </a:fld>
            <a:endParaRPr lang="en-GB"/>
          </a:p>
        </p:txBody>
      </p:sp>
      <p:sp>
        <p:nvSpPr>
          <p:cNvPr id="5" name="Footer Placeholder 4">
            <a:extLst>
              <a:ext uri="{FF2B5EF4-FFF2-40B4-BE49-F238E27FC236}">
                <a16:creationId xmlns:a16="http://schemas.microsoft.com/office/drawing/2014/main" id="{5BD1E997-7964-43A6-B736-DE89BF8770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50CD55-6A3D-4E3C-A9A2-349D7DD7DD81}"/>
              </a:ext>
            </a:extLst>
          </p:cNvPr>
          <p:cNvSpPr>
            <a:spLocks noGrp="1"/>
          </p:cNvSpPr>
          <p:nvPr>
            <p:ph type="sldNum" sz="quarter" idx="12"/>
          </p:nvPr>
        </p:nvSpPr>
        <p:spPr/>
        <p:txBody>
          <a:bodyPr/>
          <a:lstStyle/>
          <a:p>
            <a:fld id="{458892D5-6CA2-45AE-9CD0-11956EAF0BF9}" type="slidenum">
              <a:rPr lang="en-GB" smtClean="0"/>
              <a:t>‹#›</a:t>
            </a:fld>
            <a:endParaRPr lang="en-GB"/>
          </a:p>
        </p:txBody>
      </p:sp>
    </p:spTree>
    <p:extLst>
      <p:ext uri="{BB962C8B-B14F-4D97-AF65-F5344CB8AC3E}">
        <p14:creationId xmlns:p14="http://schemas.microsoft.com/office/powerpoint/2010/main" val="2340527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BB00E-BF6F-48B8-8936-8ABCA541668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DC06105-FC0C-4AFD-84EE-3581D406864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E5C0437-A8DD-4810-BDF8-686B1A787C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F83E952-4DE8-4995-A120-67FCFD10BBA1}"/>
              </a:ext>
            </a:extLst>
          </p:cNvPr>
          <p:cNvSpPr>
            <a:spLocks noGrp="1"/>
          </p:cNvSpPr>
          <p:nvPr>
            <p:ph type="dt" sz="half" idx="10"/>
          </p:nvPr>
        </p:nvSpPr>
        <p:spPr/>
        <p:txBody>
          <a:bodyPr/>
          <a:lstStyle/>
          <a:p>
            <a:fld id="{0C5036BD-8355-4DF4-AF6B-7C43DF7475F1}" type="datetimeFigureOut">
              <a:rPr lang="en-GB" smtClean="0"/>
              <a:t>19/01/2021</a:t>
            </a:fld>
            <a:endParaRPr lang="en-GB"/>
          </a:p>
        </p:txBody>
      </p:sp>
      <p:sp>
        <p:nvSpPr>
          <p:cNvPr id="6" name="Footer Placeholder 5">
            <a:extLst>
              <a:ext uri="{FF2B5EF4-FFF2-40B4-BE49-F238E27FC236}">
                <a16:creationId xmlns:a16="http://schemas.microsoft.com/office/drawing/2014/main" id="{3E14EA68-4514-4D96-B22E-C6D292F09F2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4B5D632-BF46-4EC4-88D1-A7B72E005CD3}"/>
              </a:ext>
            </a:extLst>
          </p:cNvPr>
          <p:cNvSpPr>
            <a:spLocks noGrp="1"/>
          </p:cNvSpPr>
          <p:nvPr>
            <p:ph type="sldNum" sz="quarter" idx="12"/>
          </p:nvPr>
        </p:nvSpPr>
        <p:spPr/>
        <p:txBody>
          <a:bodyPr/>
          <a:lstStyle/>
          <a:p>
            <a:fld id="{458892D5-6CA2-45AE-9CD0-11956EAF0BF9}" type="slidenum">
              <a:rPr lang="en-GB" smtClean="0"/>
              <a:t>‹#›</a:t>
            </a:fld>
            <a:endParaRPr lang="en-GB"/>
          </a:p>
        </p:txBody>
      </p:sp>
    </p:spTree>
    <p:extLst>
      <p:ext uri="{BB962C8B-B14F-4D97-AF65-F5344CB8AC3E}">
        <p14:creationId xmlns:p14="http://schemas.microsoft.com/office/powerpoint/2010/main" val="1325596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22AB7-F2CB-4681-8CC7-F3492FCA8D6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91BF9CA-BD3C-445F-A13B-5A3B0F36C8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150BDD-7603-4A83-9A65-103D56BDEE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3F63414-CFFE-481A-9340-20CC18BCE2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9B6927-3E12-4205-965D-EC6D62F697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7E4BD5C-546A-4F66-AB6C-7D87ED9F58F6}"/>
              </a:ext>
            </a:extLst>
          </p:cNvPr>
          <p:cNvSpPr>
            <a:spLocks noGrp="1"/>
          </p:cNvSpPr>
          <p:nvPr>
            <p:ph type="dt" sz="half" idx="10"/>
          </p:nvPr>
        </p:nvSpPr>
        <p:spPr/>
        <p:txBody>
          <a:bodyPr/>
          <a:lstStyle/>
          <a:p>
            <a:fld id="{0C5036BD-8355-4DF4-AF6B-7C43DF7475F1}" type="datetimeFigureOut">
              <a:rPr lang="en-GB" smtClean="0"/>
              <a:t>19/01/2021</a:t>
            </a:fld>
            <a:endParaRPr lang="en-GB"/>
          </a:p>
        </p:txBody>
      </p:sp>
      <p:sp>
        <p:nvSpPr>
          <p:cNvPr id="8" name="Footer Placeholder 7">
            <a:extLst>
              <a:ext uri="{FF2B5EF4-FFF2-40B4-BE49-F238E27FC236}">
                <a16:creationId xmlns:a16="http://schemas.microsoft.com/office/drawing/2014/main" id="{1828597D-0FD5-49F8-9C05-3B38894B175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9EB8886-252F-442C-89A7-BAB9204A051D}"/>
              </a:ext>
            </a:extLst>
          </p:cNvPr>
          <p:cNvSpPr>
            <a:spLocks noGrp="1"/>
          </p:cNvSpPr>
          <p:nvPr>
            <p:ph type="sldNum" sz="quarter" idx="12"/>
          </p:nvPr>
        </p:nvSpPr>
        <p:spPr/>
        <p:txBody>
          <a:bodyPr/>
          <a:lstStyle/>
          <a:p>
            <a:fld id="{458892D5-6CA2-45AE-9CD0-11956EAF0BF9}" type="slidenum">
              <a:rPr lang="en-GB" smtClean="0"/>
              <a:t>‹#›</a:t>
            </a:fld>
            <a:endParaRPr lang="en-GB"/>
          </a:p>
        </p:txBody>
      </p:sp>
    </p:spTree>
    <p:extLst>
      <p:ext uri="{BB962C8B-B14F-4D97-AF65-F5344CB8AC3E}">
        <p14:creationId xmlns:p14="http://schemas.microsoft.com/office/powerpoint/2010/main" val="2218463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BDA1A-6C6E-430F-BB13-63C83FDC4C9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42A15E0-B36F-4D4C-88F3-93BFFC9D3633}"/>
              </a:ext>
            </a:extLst>
          </p:cNvPr>
          <p:cNvSpPr>
            <a:spLocks noGrp="1"/>
          </p:cNvSpPr>
          <p:nvPr>
            <p:ph type="dt" sz="half" idx="10"/>
          </p:nvPr>
        </p:nvSpPr>
        <p:spPr/>
        <p:txBody>
          <a:bodyPr/>
          <a:lstStyle/>
          <a:p>
            <a:fld id="{0C5036BD-8355-4DF4-AF6B-7C43DF7475F1}" type="datetimeFigureOut">
              <a:rPr lang="en-GB" smtClean="0"/>
              <a:t>19/01/2021</a:t>
            </a:fld>
            <a:endParaRPr lang="en-GB"/>
          </a:p>
        </p:txBody>
      </p:sp>
      <p:sp>
        <p:nvSpPr>
          <p:cNvPr id="4" name="Footer Placeholder 3">
            <a:extLst>
              <a:ext uri="{FF2B5EF4-FFF2-40B4-BE49-F238E27FC236}">
                <a16:creationId xmlns:a16="http://schemas.microsoft.com/office/drawing/2014/main" id="{C25D254A-998A-47C1-B5B2-CA4F7E3744E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219C2A5-12FB-4E05-98F2-3305C35BC184}"/>
              </a:ext>
            </a:extLst>
          </p:cNvPr>
          <p:cNvSpPr>
            <a:spLocks noGrp="1"/>
          </p:cNvSpPr>
          <p:nvPr>
            <p:ph type="sldNum" sz="quarter" idx="12"/>
          </p:nvPr>
        </p:nvSpPr>
        <p:spPr/>
        <p:txBody>
          <a:bodyPr/>
          <a:lstStyle/>
          <a:p>
            <a:fld id="{458892D5-6CA2-45AE-9CD0-11956EAF0BF9}" type="slidenum">
              <a:rPr lang="en-GB" smtClean="0"/>
              <a:t>‹#›</a:t>
            </a:fld>
            <a:endParaRPr lang="en-GB"/>
          </a:p>
        </p:txBody>
      </p:sp>
    </p:spTree>
    <p:extLst>
      <p:ext uri="{BB962C8B-B14F-4D97-AF65-F5344CB8AC3E}">
        <p14:creationId xmlns:p14="http://schemas.microsoft.com/office/powerpoint/2010/main" val="3656606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FEE4F0-9D34-4164-B87F-11CBC01199E8}"/>
              </a:ext>
            </a:extLst>
          </p:cNvPr>
          <p:cNvSpPr>
            <a:spLocks noGrp="1"/>
          </p:cNvSpPr>
          <p:nvPr>
            <p:ph type="dt" sz="half" idx="10"/>
          </p:nvPr>
        </p:nvSpPr>
        <p:spPr/>
        <p:txBody>
          <a:bodyPr/>
          <a:lstStyle/>
          <a:p>
            <a:fld id="{0C5036BD-8355-4DF4-AF6B-7C43DF7475F1}" type="datetimeFigureOut">
              <a:rPr lang="en-GB" smtClean="0"/>
              <a:t>19/01/2021</a:t>
            </a:fld>
            <a:endParaRPr lang="en-GB"/>
          </a:p>
        </p:txBody>
      </p:sp>
      <p:sp>
        <p:nvSpPr>
          <p:cNvPr id="3" name="Footer Placeholder 2">
            <a:extLst>
              <a:ext uri="{FF2B5EF4-FFF2-40B4-BE49-F238E27FC236}">
                <a16:creationId xmlns:a16="http://schemas.microsoft.com/office/drawing/2014/main" id="{9B13D6BF-F7CA-4992-B8B7-C7691C97945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E06938D-9AE6-4526-BAF9-6553E73F7885}"/>
              </a:ext>
            </a:extLst>
          </p:cNvPr>
          <p:cNvSpPr>
            <a:spLocks noGrp="1"/>
          </p:cNvSpPr>
          <p:nvPr>
            <p:ph type="sldNum" sz="quarter" idx="12"/>
          </p:nvPr>
        </p:nvSpPr>
        <p:spPr/>
        <p:txBody>
          <a:bodyPr/>
          <a:lstStyle/>
          <a:p>
            <a:fld id="{458892D5-6CA2-45AE-9CD0-11956EAF0BF9}" type="slidenum">
              <a:rPr lang="en-GB" smtClean="0"/>
              <a:t>‹#›</a:t>
            </a:fld>
            <a:endParaRPr lang="en-GB"/>
          </a:p>
        </p:txBody>
      </p:sp>
    </p:spTree>
    <p:extLst>
      <p:ext uri="{BB962C8B-B14F-4D97-AF65-F5344CB8AC3E}">
        <p14:creationId xmlns:p14="http://schemas.microsoft.com/office/powerpoint/2010/main" val="3019871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8F5F3-12FE-486A-9D4E-CBD3CD56F5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C5189A3-B947-4348-8FC7-7A0AE50573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DB9835E-C667-4324-A64A-85A212944B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726888-EA3D-477E-AAC8-7D5B1E938112}"/>
              </a:ext>
            </a:extLst>
          </p:cNvPr>
          <p:cNvSpPr>
            <a:spLocks noGrp="1"/>
          </p:cNvSpPr>
          <p:nvPr>
            <p:ph type="dt" sz="half" idx="10"/>
          </p:nvPr>
        </p:nvSpPr>
        <p:spPr/>
        <p:txBody>
          <a:bodyPr/>
          <a:lstStyle/>
          <a:p>
            <a:fld id="{0C5036BD-8355-4DF4-AF6B-7C43DF7475F1}" type="datetimeFigureOut">
              <a:rPr lang="en-GB" smtClean="0"/>
              <a:t>19/01/2021</a:t>
            </a:fld>
            <a:endParaRPr lang="en-GB"/>
          </a:p>
        </p:txBody>
      </p:sp>
      <p:sp>
        <p:nvSpPr>
          <p:cNvPr id="6" name="Footer Placeholder 5">
            <a:extLst>
              <a:ext uri="{FF2B5EF4-FFF2-40B4-BE49-F238E27FC236}">
                <a16:creationId xmlns:a16="http://schemas.microsoft.com/office/drawing/2014/main" id="{A8F6B52F-EED2-46F1-8245-8B2812BFC73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88B60B5-A5F9-4069-BC6F-1A9DCBDC2721}"/>
              </a:ext>
            </a:extLst>
          </p:cNvPr>
          <p:cNvSpPr>
            <a:spLocks noGrp="1"/>
          </p:cNvSpPr>
          <p:nvPr>
            <p:ph type="sldNum" sz="quarter" idx="12"/>
          </p:nvPr>
        </p:nvSpPr>
        <p:spPr/>
        <p:txBody>
          <a:bodyPr/>
          <a:lstStyle/>
          <a:p>
            <a:fld id="{458892D5-6CA2-45AE-9CD0-11956EAF0BF9}" type="slidenum">
              <a:rPr lang="en-GB" smtClean="0"/>
              <a:t>‹#›</a:t>
            </a:fld>
            <a:endParaRPr lang="en-GB"/>
          </a:p>
        </p:txBody>
      </p:sp>
    </p:spTree>
    <p:extLst>
      <p:ext uri="{BB962C8B-B14F-4D97-AF65-F5344CB8AC3E}">
        <p14:creationId xmlns:p14="http://schemas.microsoft.com/office/powerpoint/2010/main" val="3526688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B3572-6DA2-4373-8869-D68C427D6B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A41D2D0-630C-48DE-BCC3-F46A088DCC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9FE60A3-49E2-4BED-BD14-980B28BFC5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024BA9-2CFE-4E1D-8DEC-0335DA3D1E19}"/>
              </a:ext>
            </a:extLst>
          </p:cNvPr>
          <p:cNvSpPr>
            <a:spLocks noGrp="1"/>
          </p:cNvSpPr>
          <p:nvPr>
            <p:ph type="dt" sz="half" idx="10"/>
          </p:nvPr>
        </p:nvSpPr>
        <p:spPr/>
        <p:txBody>
          <a:bodyPr/>
          <a:lstStyle/>
          <a:p>
            <a:fld id="{0C5036BD-8355-4DF4-AF6B-7C43DF7475F1}" type="datetimeFigureOut">
              <a:rPr lang="en-GB" smtClean="0"/>
              <a:t>19/01/2021</a:t>
            </a:fld>
            <a:endParaRPr lang="en-GB"/>
          </a:p>
        </p:txBody>
      </p:sp>
      <p:sp>
        <p:nvSpPr>
          <p:cNvPr id="6" name="Footer Placeholder 5">
            <a:extLst>
              <a:ext uri="{FF2B5EF4-FFF2-40B4-BE49-F238E27FC236}">
                <a16:creationId xmlns:a16="http://schemas.microsoft.com/office/drawing/2014/main" id="{AEB66530-6BF2-4A4E-88A9-972A795D777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0DFAE8E-79EC-4CB4-8A9B-7EDEBBBE1713}"/>
              </a:ext>
            </a:extLst>
          </p:cNvPr>
          <p:cNvSpPr>
            <a:spLocks noGrp="1"/>
          </p:cNvSpPr>
          <p:nvPr>
            <p:ph type="sldNum" sz="quarter" idx="12"/>
          </p:nvPr>
        </p:nvSpPr>
        <p:spPr/>
        <p:txBody>
          <a:bodyPr/>
          <a:lstStyle/>
          <a:p>
            <a:fld id="{458892D5-6CA2-45AE-9CD0-11956EAF0BF9}" type="slidenum">
              <a:rPr lang="en-GB" smtClean="0"/>
              <a:t>‹#›</a:t>
            </a:fld>
            <a:endParaRPr lang="en-GB"/>
          </a:p>
        </p:txBody>
      </p:sp>
    </p:spTree>
    <p:extLst>
      <p:ext uri="{BB962C8B-B14F-4D97-AF65-F5344CB8AC3E}">
        <p14:creationId xmlns:p14="http://schemas.microsoft.com/office/powerpoint/2010/main" val="1621501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EED6-AFC9-4D46-933B-A7901EA82B4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440843F-FEC8-46E4-A9E5-6A6DF02915C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23ACEBA-6078-4253-83DE-678441A16CEF}"/>
              </a:ext>
            </a:extLst>
          </p:cNvPr>
          <p:cNvSpPr>
            <a:spLocks noGrp="1"/>
          </p:cNvSpPr>
          <p:nvPr>
            <p:ph type="dt" sz="half" idx="10"/>
          </p:nvPr>
        </p:nvSpPr>
        <p:spPr/>
        <p:txBody>
          <a:bodyPr/>
          <a:lstStyle/>
          <a:p>
            <a:fld id="{0C5036BD-8355-4DF4-AF6B-7C43DF7475F1}" type="datetimeFigureOut">
              <a:rPr lang="en-GB" smtClean="0"/>
              <a:t>19/01/2021</a:t>
            </a:fld>
            <a:endParaRPr lang="en-GB"/>
          </a:p>
        </p:txBody>
      </p:sp>
      <p:sp>
        <p:nvSpPr>
          <p:cNvPr id="5" name="Footer Placeholder 4">
            <a:extLst>
              <a:ext uri="{FF2B5EF4-FFF2-40B4-BE49-F238E27FC236}">
                <a16:creationId xmlns:a16="http://schemas.microsoft.com/office/drawing/2014/main" id="{7C06202C-A598-4F6B-BF1E-4BD07FEEF3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6BBF2F-4337-46DE-A3AF-53AB583CCE1D}"/>
              </a:ext>
            </a:extLst>
          </p:cNvPr>
          <p:cNvSpPr>
            <a:spLocks noGrp="1"/>
          </p:cNvSpPr>
          <p:nvPr>
            <p:ph type="sldNum" sz="quarter" idx="12"/>
          </p:nvPr>
        </p:nvSpPr>
        <p:spPr/>
        <p:txBody>
          <a:bodyPr/>
          <a:lstStyle/>
          <a:p>
            <a:fld id="{458892D5-6CA2-45AE-9CD0-11956EAF0BF9}" type="slidenum">
              <a:rPr lang="en-GB" smtClean="0"/>
              <a:t>‹#›</a:t>
            </a:fld>
            <a:endParaRPr lang="en-GB"/>
          </a:p>
        </p:txBody>
      </p:sp>
    </p:spTree>
    <p:extLst>
      <p:ext uri="{BB962C8B-B14F-4D97-AF65-F5344CB8AC3E}">
        <p14:creationId xmlns:p14="http://schemas.microsoft.com/office/powerpoint/2010/main" val="3901050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5606A7-AFC0-4D7B-9285-87382839152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AC6256F-2B97-4295-81C3-620E0F384A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D84950-E64E-43BB-BA77-A64164A6C182}"/>
              </a:ext>
            </a:extLst>
          </p:cNvPr>
          <p:cNvSpPr>
            <a:spLocks noGrp="1"/>
          </p:cNvSpPr>
          <p:nvPr>
            <p:ph type="dt" sz="half" idx="10"/>
          </p:nvPr>
        </p:nvSpPr>
        <p:spPr/>
        <p:txBody>
          <a:bodyPr/>
          <a:lstStyle/>
          <a:p>
            <a:fld id="{0C5036BD-8355-4DF4-AF6B-7C43DF7475F1}" type="datetimeFigureOut">
              <a:rPr lang="en-GB" smtClean="0"/>
              <a:t>19/01/2021</a:t>
            </a:fld>
            <a:endParaRPr lang="en-GB"/>
          </a:p>
        </p:txBody>
      </p:sp>
      <p:sp>
        <p:nvSpPr>
          <p:cNvPr id="5" name="Footer Placeholder 4">
            <a:extLst>
              <a:ext uri="{FF2B5EF4-FFF2-40B4-BE49-F238E27FC236}">
                <a16:creationId xmlns:a16="http://schemas.microsoft.com/office/drawing/2014/main" id="{CC8DB3BF-62C5-4B28-BD1F-E2923A0A93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A42E97-C990-4E1F-8F5F-6EE090FCF58E}"/>
              </a:ext>
            </a:extLst>
          </p:cNvPr>
          <p:cNvSpPr>
            <a:spLocks noGrp="1"/>
          </p:cNvSpPr>
          <p:nvPr>
            <p:ph type="sldNum" sz="quarter" idx="12"/>
          </p:nvPr>
        </p:nvSpPr>
        <p:spPr/>
        <p:txBody>
          <a:bodyPr/>
          <a:lstStyle/>
          <a:p>
            <a:fld id="{458892D5-6CA2-45AE-9CD0-11956EAF0BF9}" type="slidenum">
              <a:rPr lang="en-GB" smtClean="0"/>
              <a:t>‹#›</a:t>
            </a:fld>
            <a:endParaRPr lang="en-GB"/>
          </a:p>
        </p:txBody>
      </p:sp>
    </p:spTree>
    <p:extLst>
      <p:ext uri="{BB962C8B-B14F-4D97-AF65-F5344CB8AC3E}">
        <p14:creationId xmlns:p14="http://schemas.microsoft.com/office/powerpoint/2010/main" val="2562742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A8A6E9-D0D4-4315-A8C8-5039AA4FB9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338623B-D397-4AF5-8266-4527DEDBB5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7E2CAD8-039E-4C21-8C96-8162886EAB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5036BD-8355-4DF4-AF6B-7C43DF7475F1}" type="datetimeFigureOut">
              <a:rPr lang="en-GB" smtClean="0"/>
              <a:t>19/01/2021</a:t>
            </a:fld>
            <a:endParaRPr lang="en-GB"/>
          </a:p>
        </p:txBody>
      </p:sp>
      <p:sp>
        <p:nvSpPr>
          <p:cNvPr id="5" name="Footer Placeholder 4">
            <a:extLst>
              <a:ext uri="{FF2B5EF4-FFF2-40B4-BE49-F238E27FC236}">
                <a16:creationId xmlns:a16="http://schemas.microsoft.com/office/drawing/2014/main" id="{FDC0B7C5-9E53-4211-9F6B-A506619DE5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B389324-D1B7-4A07-8800-3B6F25C0CD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8892D5-6CA2-45AE-9CD0-11956EAF0BF9}" type="slidenum">
              <a:rPr lang="en-GB" smtClean="0"/>
              <a:t>‹#›</a:t>
            </a:fld>
            <a:endParaRPr lang="en-GB"/>
          </a:p>
        </p:txBody>
      </p:sp>
    </p:spTree>
    <p:extLst>
      <p:ext uri="{BB962C8B-B14F-4D97-AF65-F5344CB8AC3E}">
        <p14:creationId xmlns:p14="http://schemas.microsoft.com/office/powerpoint/2010/main" val="3338801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E7612-8C69-4AE0-9E32-99024EB6218C}"/>
              </a:ext>
            </a:extLst>
          </p:cNvPr>
          <p:cNvSpPr>
            <a:spLocks noGrp="1"/>
          </p:cNvSpPr>
          <p:nvPr>
            <p:ph type="ctrTitle"/>
          </p:nvPr>
        </p:nvSpPr>
        <p:spPr/>
        <p:txBody>
          <a:bodyPr>
            <a:normAutofit fontScale="90000"/>
          </a:bodyPr>
          <a:lstStyle/>
          <a:p>
            <a:r>
              <a:rPr lang="en-GB" dirty="0"/>
              <a:t>Malham Diary 2020</a:t>
            </a:r>
            <a:br>
              <a:rPr lang="en-GB" dirty="0"/>
            </a:br>
            <a:r>
              <a:rPr lang="en-GB" dirty="0"/>
              <a:t> </a:t>
            </a:r>
            <a:r>
              <a:rPr lang="en-GB" sz="4800" dirty="0"/>
              <a:t>(Retrospective)</a:t>
            </a:r>
            <a:br>
              <a:rPr lang="en-GB" sz="4800" dirty="0"/>
            </a:br>
            <a:r>
              <a:rPr lang="en-GB" sz="4800" dirty="0"/>
              <a:t>Malhamdale Local History Group</a:t>
            </a:r>
            <a:endParaRPr lang="en-GB" dirty="0"/>
          </a:p>
        </p:txBody>
      </p:sp>
      <p:sp>
        <p:nvSpPr>
          <p:cNvPr id="4" name="TextBox 3">
            <a:extLst>
              <a:ext uri="{FF2B5EF4-FFF2-40B4-BE49-F238E27FC236}">
                <a16:creationId xmlns:a16="http://schemas.microsoft.com/office/drawing/2014/main" id="{05964AF4-8C1D-4F2D-8F4A-7AA1CE75EB1A}"/>
              </a:ext>
            </a:extLst>
          </p:cNvPr>
          <p:cNvSpPr txBox="1"/>
          <p:nvPr/>
        </p:nvSpPr>
        <p:spPr>
          <a:xfrm>
            <a:off x="1716258" y="4149969"/>
            <a:ext cx="9383151" cy="830997"/>
          </a:xfrm>
          <a:prstGeom prst="rect">
            <a:avLst/>
          </a:prstGeom>
          <a:noFill/>
        </p:spPr>
        <p:txBody>
          <a:bodyPr wrap="square" rtlCol="0">
            <a:spAutoFit/>
          </a:bodyPr>
          <a:lstStyle/>
          <a:p>
            <a:pPr algn="ctr"/>
            <a:r>
              <a:rPr lang="en-GB" sz="2400" dirty="0"/>
              <a:t>A year dominated by the coronavirus Covid19 pandemic and Malham resident’s response to it’s effects.</a:t>
            </a:r>
          </a:p>
        </p:txBody>
      </p:sp>
    </p:spTree>
    <p:extLst>
      <p:ext uri="{BB962C8B-B14F-4D97-AF65-F5344CB8AC3E}">
        <p14:creationId xmlns:p14="http://schemas.microsoft.com/office/powerpoint/2010/main" val="2658691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8EA2B-743C-4071-A038-03762F0EA189}"/>
              </a:ext>
            </a:extLst>
          </p:cNvPr>
          <p:cNvSpPr>
            <a:spLocks noGrp="1"/>
          </p:cNvSpPr>
          <p:nvPr>
            <p:ph type="title"/>
          </p:nvPr>
        </p:nvSpPr>
        <p:spPr/>
        <p:txBody>
          <a:bodyPr/>
          <a:lstStyle/>
          <a:p>
            <a:r>
              <a:rPr lang="en-GB" dirty="0"/>
              <a:t>January</a:t>
            </a:r>
          </a:p>
        </p:txBody>
      </p:sp>
      <p:sp>
        <p:nvSpPr>
          <p:cNvPr id="3" name="Content Placeholder 2">
            <a:extLst>
              <a:ext uri="{FF2B5EF4-FFF2-40B4-BE49-F238E27FC236}">
                <a16:creationId xmlns:a16="http://schemas.microsoft.com/office/drawing/2014/main" id="{B187D99B-EC9C-4DE8-BA2E-505D95505054}"/>
              </a:ext>
            </a:extLst>
          </p:cNvPr>
          <p:cNvSpPr>
            <a:spLocks noGrp="1"/>
          </p:cNvSpPr>
          <p:nvPr>
            <p:ph idx="1"/>
          </p:nvPr>
        </p:nvSpPr>
        <p:spPr/>
        <p:txBody>
          <a:bodyPr>
            <a:normAutofit/>
          </a:bodyPr>
          <a:lstStyle/>
          <a:p>
            <a:r>
              <a:rPr lang="en-GB" sz="2000" dirty="0"/>
              <a:t>The calm before the storm. Malham experiences a usual wet, mild winter whilst residents hear about coronavirus cases in China spreading slowly to other nearby far-eastern countries.</a:t>
            </a:r>
          </a:p>
          <a:p>
            <a:r>
              <a:rPr lang="en-GB" sz="2000" dirty="0"/>
              <a:t>Ongoing and increasing problems for farmers due to visitors having dogs off lead and worrying/killing sheep. The village and surrounding footpaths were surprisingly busy with visitors for the time of year.</a:t>
            </a:r>
          </a:p>
          <a:p>
            <a:endParaRPr lang="en-GB" sz="2000" dirty="0"/>
          </a:p>
        </p:txBody>
      </p:sp>
    </p:spTree>
    <p:extLst>
      <p:ext uri="{BB962C8B-B14F-4D97-AF65-F5344CB8AC3E}">
        <p14:creationId xmlns:p14="http://schemas.microsoft.com/office/powerpoint/2010/main" val="1938658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DF93-422C-460F-B1D6-D1DDF328BAE6}"/>
              </a:ext>
            </a:extLst>
          </p:cNvPr>
          <p:cNvSpPr>
            <a:spLocks noGrp="1"/>
          </p:cNvSpPr>
          <p:nvPr>
            <p:ph type="title"/>
          </p:nvPr>
        </p:nvSpPr>
        <p:spPr>
          <a:xfrm>
            <a:off x="516835" y="208837"/>
            <a:ext cx="10515600" cy="562527"/>
          </a:xfrm>
        </p:spPr>
        <p:txBody>
          <a:bodyPr>
            <a:normAutofit fontScale="90000"/>
          </a:bodyPr>
          <a:lstStyle/>
          <a:p>
            <a:r>
              <a:rPr lang="en-GB" dirty="0"/>
              <a:t>February</a:t>
            </a:r>
          </a:p>
        </p:txBody>
      </p:sp>
      <p:pic>
        <p:nvPicPr>
          <p:cNvPr id="5" name="Content Placeholder 4" descr="A picture containing grass, sky, outdoor, tree&#10;&#10;Description automatically generated">
            <a:extLst>
              <a:ext uri="{FF2B5EF4-FFF2-40B4-BE49-F238E27FC236}">
                <a16:creationId xmlns:a16="http://schemas.microsoft.com/office/drawing/2014/main" id="{3211DA84-CFA1-401C-AACD-A3C49A17266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782106" y="4094922"/>
            <a:ext cx="3301554" cy="2476165"/>
          </a:xfrm>
        </p:spPr>
      </p:pic>
      <p:sp>
        <p:nvSpPr>
          <p:cNvPr id="6" name="TextBox 5">
            <a:extLst>
              <a:ext uri="{FF2B5EF4-FFF2-40B4-BE49-F238E27FC236}">
                <a16:creationId xmlns:a16="http://schemas.microsoft.com/office/drawing/2014/main" id="{6982FF3D-A12D-49B4-89FC-BA45D233F85C}"/>
              </a:ext>
            </a:extLst>
          </p:cNvPr>
          <p:cNvSpPr txBox="1"/>
          <p:nvPr/>
        </p:nvSpPr>
        <p:spPr>
          <a:xfrm>
            <a:off x="291549" y="959766"/>
            <a:ext cx="11502887" cy="2585323"/>
          </a:xfrm>
          <a:prstGeom prst="rect">
            <a:avLst/>
          </a:prstGeom>
          <a:noFill/>
        </p:spPr>
        <p:txBody>
          <a:bodyPr wrap="square" rtlCol="0">
            <a:spAutoFit/>
          </a:bodyPr>
          <a:lstStyle/>
          <a:p>
            <a:pPr marL="285750" indent="-285750">
              <a:buFont typeface="Arial" panose="020B0604020202020204" pitchFamily="34" charset="0"/>
              <a:buChar char="•"/>
            </a:pPr>
            <a:r>
              <a:rPr lang="en-GB" dirty="0"/>
              <a:t>Storms Ciara and Dennis unleash severe rain and exceptional gales; Pennine way footpath impassable at Blackhole Bridge, </a:t>
            </a:r>
            <a:r>
              <a:rPr lang="en-GB" dirty="0" err="1"/>
              <a:t>Cawden</a:t>
            </a:r>
            <a:r>
              <a:rPr lang="en-GB" dirty="0"/>
              <a:t> bursts with water and rocks flooding down Finkle Street.</a:t>
            </a:r>
          </a:p>
          <a:p>
            <a:pPr marL="285750" indent="-285750">
              <a:buFont typeface="Arial" panose="020B0604020202020204" pitchFamily="34" charset="0"/>
              <a:buChar char="•"/>
            </a:pPr>
            <a:r>
              <a:rPr lang="en-GB" dirty="0"/>
              <a:t>Malham Environmental Group undertake three tree-planting projects with ‘People and the Dales’ (Yorkshire Dales </a:t>
            </a:r>
            <a:r>
              <a:rPr lang="en-GB" dirty="0" err="1"/>
              <a:t>Millenium</a:t>
            </a:r>
            <a:r>
              <a:rPr lang="en-GB" dirty="0"/>
              <a:t> Trust) refugee volunteers from local cities.</a:t>
            </a:r>
          </a:p>
          <a:p>
            <a:pPr marL="285750" indent="-285750">
              <a:buFont typeface="Arial" panose="020B0604020202020204" pitchFamily="34" charset="0"/>
              <a:buChar char="•"/>
            </a:pPr>
            <a:r>
              <a:rPr lang="en-GB" dirty="0"/>
              <a:t>A letter and map was sent to all Malham households regarding plans to greatly extend the double yellow lines for parking problems on roads around the village, Residents were asked for their views and any objections.</a:t>
            </a:r>
          </a:p>
          <a:p>
            <a:pPr marL="285750" indent="-285750">
              <a:buFont typeface="Arial" panose="020B0604020202020204" pitchFamily="34" charset="0"/>
              <a:buChar char="•"/>
            </a:pPr>
            <a:r>
              <a:rPr lang="en-GB" dirty="0"/>
              <a:t>Discussion at Parish Council about the status and need for an ongoing Malham Village Parish Meeting. It was decided that Kirkby Malham Parish Council actually fulfilled the role of the independent Parish meeting and that in view of the lack of commitment from village residents, the annual Malham Parish Meeting should be dissolved.</a:t>
            </a:r>
          </a:p>
        </p:txBody>
      </p:sp>
      <p:sp>
        <p:nvSpPr>
          <p:cNvPr id="7" name="TextBox 6">
            <a:extLst>
              <a:ext uri="{FF2B5EF4-FFF2-40B4-BE49-F238E27FC236}">
                <a16:creationId xmlns:a16="http://schemas.microsoft.com/office/drawing/2014/main" id="{B049EA72-9164-4FF4-8DFF-0AAA3181B81D}"/>
              </a:ext>
            </a:extLst>
          </p:cNvPr>
          <p:cNvSpPr txBox="1"/>
          <p:nvPr/>
        </p:nvSpPr>
        <p:spPr>
          <a:xfrm>
            <a:off x="318055" y="3737119"/>
            <a:ext cx="4386468" cy="2585323"/>
          </a:xfrm>
          <a:prstGeom prst="rect">
            <a:avLst/>
          </a:prstGeom>
          <a:noFill/>
        </p:spPr>
        <p:txBody>
          <a:bodyPr wrap="square" rtlCol="0">
            <a:spAutoFit/>
          </a:bodyPr>
          <a:lstStyle/>
          <a:p>
            <a:pPr marL="285750" indent="-285750">
              <a:buFont typeface="Arial" panose="020B0604020202020204" pitchFamily="34" charset="0"/>
              <a:buChar char="•"/>
            </a:pPr>
            <a:r>
              <a:rPr lang="en-GB" dirty="0"/>
              <a:t>Discussions took place at Parish Council with a ranger from Yorkshire Dales National Park regarding poor and inadequate signposting for visitors wishing to walk into the countryside from the village. It was decided to instal new signposts in the village to get people started on their walks. This took place gradually throughout the spring.</a:t>
            </a:r>
          </a:p>
        </p:txBody>
      </p:sp>
      <p:pic>
        <p:nvPicPr>
          <p:cNvPr id="4" name="Picture 3" descr="A picture containing building, outdoor, house, old&#10;&#10;Description automatically generated">
            <a:extLst>
              <a:ext uri="{FF2B5EF4-FFF2-40B4-BE49-F238E27FC236}">
                <a16:creationId xmlns:a16="http://schemas.microsoft.com/office/drawing/2014/main" id="{F136EDF2-837A-42B6-91F2-8764EE91C3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2766" y="4094922"/>
            <a:ext cx="3937896" cy="2476165"/>
          </a:xfrm>
          <a:prstGeom prst="rect">
            <a:avLst/>
          </a:prstGeom>
        </p:spPr>
      </p:pic>
    </p:spTree>
    <p:extLst>
      <p:ext uri="{BB962C8B-B14F-4D97-AF65-F5344CB8AC3E}">
        <p14:creationId xmlns:p14="http://schemas.microsoft.com/office/powerpoint/2010/main" val="3665262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5087B-D966-4661-9130-44339623C1C1}"/>
              </a:ext>
            </a:extLst>
          </p:cNvPr>
          <p:cNvSpPr>
            <a:spLocks noGrp="1"/>
          </p:cNvSpPr>
          <p:nvPr>
            <p:ph type="title"/>
          </p:nvPr>
        </p:nvSpPr>
        <p:spPr>
          <a:xfrm>
            <a:off x="838200" y="119270"/>
            <a:ext cx="10515600" cy="596348"/>
          </a:xfrm>
        </p:spPr>
        <p:txBody>
          <a:bodyPr>
            <a:normAutofit fontScale="90000"/>
          </a:bodyPr>
          <a:lstStyle/>
          <a:p>
            <a:r>
              <a:rPr lang="en-GB" dirty="0"/>
              <a:t>March</a:t>
            </a:r>
          </a:p>
        </p:txBody>
      </p:sp>
      <p:pic>
        <p:nvPicPr>
          <p:cNvPr id="5" name="Content Placeholder 4" descr="A picture containing text, building, outdoor, stone&#10;&#10;Description automatically generated">
            <a:extLst>
              <a:ext uri="{FF2B5EF4-FFF2-40B4-BE49-F238E27FC236}">
                <a16:creationId xmlns:a16="http://schemas.microsoft.com/office/drawing/2014/main" id="{3B01F4C4-A5C5-4ED1-BD62-F37389D1FDB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96794" y="4382919"/>
            <a:ext cx="2978442" cy="2233832"/>
          </a:xfrm>
        </p:spPr>
      </p:pic>
      <p:sp>
        <p:nvSpPr>
          <p:cNvPr id="6" name="TextBox 5">
            <a:extLst>
              <a:ext uri="{FF2B5EF4-FFF2-40B4-BE49-F238E27FC236}">
                <a16:creationId xmlns:a16="http://schemas.microsoft.com/office/drawing/2014/main" id="{172000FE-FFD4-4265-8E56-79C8F2F56E81}"/>
              </a:ext>
            </a:extLst>
          </p:cNvPr>
          <p:cNvSpPr txBox="1"/>
          <p:nvPr/>
        </p:nvSpPr>
        <p:spPr>
          <a:xfrm>
            <a:off x="479172" y="715618"/>
            <a:ext cx="11434531" cy="3693319"/>
          </a:xfrm>
          <a:prstGeom prst="rect">
            <a:avLst/>
          </a:prstGeom>
          <a:noFill/>
        </p:spPr>
        <p:txBody>
          <a:bodyPr wrap="square" rtlCol="0">
            <a:spAutoFit/>
          </a:bodyPr>
          <a:lstStyle/>
          <a:p>
            <a:pPr marL="285750" indent="-285750">
              <a:buFont typeface="Arial" panose="020B0604020202020204" pitchFamily="34" charset="0"/>
              <a:buChar char="•"/>
            </a:pPr>
            <a:r>
              <a:rPr lang="en-GB" dirty="0"/>
              <a:t>Residents start seriously discussing forthcoming coronavirus epidemic, sense of impending crisis as effects seen in Europe; at Malham Safari meeting in Listers Arms hotel people realise the Malham Safari will probably be cancelled.</a:t>
            </a:r>
          </a:p>
          <a:p>
            <a:pPr marL="285750" indent="-285750">
              <a:buFont typeface="Arial" panose="020B0604020202020204" pitchFamily="34" charset="0"/>
              <a:buChar char="•"/>
            </a:pPr>
            <a:r>
              <a:rPr lang="en-GB" dirty="0"/>
              <a:t>Start of full lockdown at the end of March. Malham village became extremely quiet with almost no visitors. Police start patrols and issue warning signs to fix to footpath gates. All shops, pubs, accommodation, school and National Park Information Centre close immediately. </a:t>
            </a:r>
          </a:p>
          <a:p>
            <a:pPr marL="285750" indent="-285750">
              <a:buFont typeface="Arial" panose="020B0604020202020204" pitchFamily="34" charset="0"/>
              <a:buChar char="•"/>
            </a:pPr>
            <a:r>
              <a:rPr lang="en-GB" dirty="0"/>
              <a:t>Near end of March the MCR ‘Malhamdale Covid19 Response’ WhatsApp social network group was set up for residents to share information, ideas, help with shopping, deliveries, prescriptions etc. to help reduce the need for people to leave their homes.  Also weekly evening Zoom video-conferencing meetings for discussion; with briefings from Yorkshire Dales National Park officer, Craven Council, Malhamdale Emergency Plan rep, </a:t>
            </a:r>
            <a:r>
              <a:rPr lang="en-GB" dirty="0" err="1"/>
              <a:t>N.Yorks</a:t>
            </a:r>
            <a:r>
              <a:rPr lang="en-GB" dirty="0"/>
              <a:t> County Council, National Health Service consultant, Parish Council and other residents.  Numerous elderly/ infirm residents started full shielding procedures, not leaving their houses/gardens at all. </a:t>
            </a:r>
          </a:p>
          <a:p>
            <a:pPr marL="285750" indent="-285750">
              <a:buFont typeface="Arial" panose="020B0604020202020204" pitchFamily="34" charset="0"/>
              <a:buChar char="•"/>
            </a:pPr>
            <a:r>
              <a:rPr lang="en-GB" dirty="0"/>
              <a:t>‘Clap for Carers’ takes place every Thursday evening at 8pm with clapping and other noise heard throughout the village. Residents start sharing and exchanging produce to avoid going shopping.</a:t>
            </a:r>
          </a:p>
        </p:txBody>
      </p:sp>
      <p:pic>
        <p:nvPicPr>
          <p:cNvPr id="8" name="Picture 7" descr="A picture containing person, standing&#10;&#10;Description automatically generated">
            <a:extLst>
              <a:ext uri="{FF2B5EF4-FFF2-40B4-BE49-F238E27FC236}">
                <a16:creationId xmlns:a16="http://schemas.microsoft.com/office/drawing/2014/main" id="{D8CDD87C-1E10-479C-B81E-A18515A57D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2556" y="4408936"/>
            <a:ext cx="2943753" cy="2207815"/>
          </a:xfrm>
          <a:prstGeom prst="rect">
            <a:avLst/>
          </a:prstGeom>
        </p:spPr>
      </p:pic>
    </p:spTree>
    <p:extLst>
      <p:ext uri="{BB962C8B-B14F-4D97-AF65-F5344CB8AC3E}">
        <p14:creationId xmlns:p14="http://schemas.microsoft.com/office/powerpoint/2010/main" val="1834745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A0E2F-EA03-4411-B812-440D89B48478}"/>
              </a:ext>
            </a:extLst>
          </p:cNvPr>
          <p:cNvSpPr>
            <a:spLocks noGrp="1"/>
          </p:cNvSpPr>
          <p:nvPr>
            <p:ph type="title"/>
          </p:nvPr>
        </p:nvSpPr>
        <p:spPr>
          <a:xfrm>
            <a:off x="838200" y="206604"/>
            <a:ext cx="10515600" cy="668039"/>
          </a:xfrm>
        </p:spPr>
        <p:txBody>
          <a:bodyPr>
            <a:normAutofit fontScale="90000"/>
          </a:bodyPr>
          <a:lstStyle/>
          <a:p>
            <a:r>
              <a:rPr lang="en-GB" dirty="0"/>
              <a:t>April</a:t>
            </a:r>
          </a:p>
        </p:txBody>
      </p:sp>
      <p:pic>
        <p:nvPicPr>
          <p:cNvPr id="5" name="Content Placeholder 4" descr="A sign on the side of the road&#10;&#10;Description automatically generated with low confidence">
            <a:extLst>
              <a:ext uri="{FF2B5EF4-FFF2-40B4-BE49-F238E27FC236}">
                <a16:creationId xmlns:a16="http://schemas.microsoft.com/office/drawing/2014/main" id="{E182FA27-D3BF-486B-9CD1-16D20BCEFFA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778612" y="3896084"/>
            <a:ext cx="3709275" cy="2781956"/>
          </a:xfrm>
        </p:spPr>
      </p:pic>
      <p:pic>
        <p:nvPicPr>
          <p:cNvPr id="7" name="Picture 6" descr="A picture containing text, sign, mountain&#10;&#10;Description automatically generated">
            <a:extLst>
              <a:ext uri="{FF2B5EF4-FFF2-40B4-BE49-F238E27FC236}">
                <a16:creationId xmlns:a16="http://schemas.microsoft.com/office/drawing/2014/main" id="{7866027B-8D19-4A79-9933-9E57C2D1E9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5933" y="3896084"/>
            <a:ext cx="3139433" cy="2781957"/>
          </a:xfrm>
          <a:prstGeom prst="rect">
            <a:avLst/>
          </a:prstGeom>
        </p:spPr>
      </p:pic>
      <p:sp>
        <p:nvSpPr>
          <p:cNvPr id="8" name="TextBox 7">
            <a:extLst>
              <a:ext uri="{FF2B5EF4-FFF2-40B4-BE49-F238E27FC236}">
                <a16:creationId xmlns:a16="http://schemas.microsoft.com/office/drawing/2014/main" id="{E519245E-172B-4BF7-8B85-04632E6B5727}"/>
              </a:ext>
            </a:extLst>
          </p:cNvPr>
          <p:cNvSpPr txBox="1"/>
          <p:nvPr/>
        </p:nvSpPr>
        <p:spPr>
          <a:xfrm>
            <a:off x="490330" y="1086683"/>
            <a:ext cx="11316022" cy="2862322"/>
          </a:xfrm>
          <a:prstGeom prst="rect">
            <a:avLst/>
          </a:prstGeom>
          <a:noFill/>
        </p:spPr>
        <p:txBody>
          <a:bodyPr wrap="square" rtlCol="0">
            <a:spAutoFit/>
          </a:bodyPr>
          <a:lstStyle/>
          <a:p>
            <a:pPr marL="285750" indent="-285750">
              <a:buFont typeface="Arial" panose="020B0604020202020204" pitchFamily="34" charset="0"/>
              <a:buChar char="•"/>
            </a:pPr>
            <a:r>
              <a:rPr lang="en-GB" dirty="0"/>
              <a:t>Full lockdown of the village, police making daily visits to turn away visitors but also the community discovered we had an ongoing drug trafficking problem with dealers using Gordale as an exchange point. Malhamdale Watch WhatsApp group starts operations with community constables and other Craven District groups to monitor suspicious activity in the area which could be criminal.</a:t>
            </a:r>
          </a:p>
          <a:p>
            <a:pPr marL="285750" indent="-285750">
              <a:buFont typeface="Arial" panose="020B0604020202020204" pitchFamily="34" charset="0"/>
              <a:buChar char="•"/>
            </a:pPr>
            <a:r>
              <a:rPr lang="en-GB" dirty="0"/>
              <a:t>Community groups such as Malham Women's’ Institute and Malhamdale Local History Group start to use online social network apps and Zoom for video-conferencing.</a:t>
            </a:r>
          </a:p>
          <a:p>
            <a:pPr marL="285750" indent="-285750">
              <a:buFont typeface="Arial" panose="020B0604020202020204" pitchFamily="34" charset="0"/>
              <a:buChar char="•"/>
            </a:pPr>
            <a:r>
              <a:rPr lang="en-GB" dirty="0"/>
              <a:t>Gordale Lane closed to visitor traffic.</a:t>
            </a:r>
          </a:p>
          <a:p>
            <a:pPr marL="285750" indent="-285750">
              <a:buFont typeface="Arial" panose="020B0604020202020204" pitchFamily="34" charset="0"/>
              <a:buChar char="•"/>
            </a:pPr>
            <a:r>
              <a:rPr lang="en-GB" dirty="0"/>
              <a:t>Some village residents start to work entirely at home working online instead of commuting long distances.</a:t>
            </a:r>
          </a:p>
          <a:p>
            <a:pPr marL="285750" indent="-285750">
              <a:buFont typeface="Arial" panose="020B0604020202020204" pitchFamily="34" charset="0"/>
              <a:buChar char="•"/>
            </a:pPr>
            <a:r>
              <a:rPr lang="en-GB" dirty="0"/>
              <a:t>Weather is wonderful, warm, sunny and beautifully clear skies – no aircraft vapour trails; incredibly quiet throughout the village.</a:t>
            </a:r>
          </a:p>
        </p:txBody>
      </p:sp>
      <p:pic>
        <p:nvPicPr>
          <p:cNvPr id="10" name="Picture 9">
            <a:extLst>
              <a:ext uri="{FF2B5EF4-FFF2-40B4-BE49-F238E27FC236}">
                <a16:creationId xmlns:a16="http://schemas.microsoft.com/office/drawing/2014/main" id="{DDFE2A2D-4B93-401D-96FB-CC311ABED4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196" y="3896446"/>
            <a:ext cx="2238491" cy="2781957"/>
          </a:xfrm>
          <a:prstGeom prst="rect">
            <a:avLst/>
          </a:prstGeom>
        </p:spPr>
      </p:pic>
    </p:spTree>
    <p:extLst>
      <p:ext uri="{BB962C8B-B14F-4D97-AF65-F5344CB8AC3E}">
        <p14:creationId xmlns:p14="http://schemas.microsoft.com/office/powerpoint/2010/main" val="4094801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9C4B5-ECB7-4A40-83C6-A7DF0303F5A4}"/>
              </a:ext>
            </a:extLst>
          </p:cNvPr>
          <p:cNvSpPr>
            <a:spLocks noGrp="1"/>
          </p:cNvSpPr>
          <p:nvPr>
            <p:ph type="title"/>
          </p:nvPr>
        </p:nvSpPr>
        <p:spPr>
          <a:xfrm>
            <a:off x="838200" y="365126"/>
            <a:ext cx="10515600" cy="960092"/>
          </a:xfrm>
        </p:spPr>
        <p:txBody>
          <a:bodyPr/>
          <a:lstStyle/>
          <a:p>
            <a:r>
              <a:rPr lang="en-GB" dirty="0"/>
              <a:t>May</a:t>
            </a:r>
          </a:p>
        </p:txBody>
      </p:sp>
      <p:pic>
        <p:nvPicPr>
          <p:cNvPr id="5" name="Content Placeholder 4" descr="A picture containing grass, tree, outdoor, field&#10;&#10;Description automatically generated">
            <a:extLst>
              <a:ext uri="{FF2B5EF4-FFF2-40B4-BE49-F238E27FC236}">
                <a16:creationId xmlns:a16="http://schemas.microsoft.com/office/drawing/2014/main" id="{699553F2-B750-4042-B300-97C9669901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1197" y="3692665"/>
            <a:ext cx="3958729" cy="2969047"/>
          </a:xfrm>
        </p:spPr>
      </p:pic>
      <p:sp>
        <p:nvSpPr>
          <p:cNvPr id="6" name="TextBox 5">
            <a:extLst>
              <a:ext uri="{FF2B5EF4-FFF2-40B4-BE49-F238E27FC236}">
                <a16:creationId xmlns:a16="http://schemas.microsoft.com/office/drawing/2014/main" id="{D55ED3DB-CDE8-45A7-8A61-0FD14B69A487}"/>
              </a:ext>
            </a:extLst>
          </p:cNvPr>
          <p:cNvSpPr txBox="1"/>
          <p:nvPr/>
        </p:nvSpPr>
        <p:spPr>
          <a:xfrm>
            <a:off x="470451" y="1325218"/>
            <a:ext cx="11251097" cy="2308324"/>
          </a:xfrm>
          <a:prstGeom prst="rect">
            <a:avLst/>
          </a:prstGeom>
          <a:noFill/>
        </p:spPr>
        <p:txBody>
          <a:bodyPr wrap="square" rtlCol="0">
            <a:spAutoFit/>
          </a:bodyPr>
          <a:lstStyle/>
          <a:p>
            <a:pPr marL="285750" indent="-285750">
              <a:buFont typeface="Arial" panose="020B0604020202020204" pitchFamily="34" charset="0"/>
              <a:buChar char="•"/>
            </a:pPr>
            <a:r>
              <a:rPr lang="en-GB" dirty="0"/>
              <a:t>Continuing very dry, sunny weather; rivers running low.</a:t>
            </a:r>
          </a:p>
          <a:p>
            <a:pPr marL="285750" indent="-285750">
              <a:buFont typeface="Arial" panose="020B0604020202020204" pitchFamily="34" charset="0"/>
              <a:buChar char="•"/>
            </a:pPr>
            <a:r>
              <a:rPr lang="en-GB" dirty="0"/>
              <a:t>A severe late frost just as new leaves and fruit blossom arrives  - no fruit later in the year!</a:t>
            </a:r>
          </a:p>
          <a:p>
            <a:pPr marL="285750" indent="-285750">
              <a:buFont typeface="Arial" panose="020B0604020202020204" pitchFamily="34" charset="0"/>
              <a:buChar char="•"/>
            </a:pPr>
            <a:r>
              <a:rPr lang="en-GB" dirty="0"/>
              <a:t>V.E. day remembrance celebrated in gardens throughout the village.</a:t>
            </a:r>
          </a:p>
          <a:p>
            <a:pPr marL="285750" indent="-285750">
              <a:buFont typeface="Arial" panose="020B0604020202020204" pitchFamily="34" charset="0"/>
              <a:buChar char="•"/>
            </a:pPr>
            <a:r>
              <a:rPr lang="en-GB" dirty="0"/>
              <a:t>Late May lockdown eased, visitors start to arrive in huge numbers.</a:t>
            </a:r>
          </a:p>
          <a:p>
            <a:pPr marL="285750" indent="-285750">
              <a:buFont typeface="Arial" panose="020B0604020202020204" pitchFamily="34" charset="0"/>
              <a:buChar char="•"/>
            </a:pPr>
            <a:r>
              <a:rPr lang="en-GB" dirty="0"/>
              <a:t>On-the-doorstep project recorded photos of Malham residents standing on their front doorsteps in family groups as a record of lockdown isolation. </a:t>
            </a:r>
          </a:p>
          <a:p>
            <a:pPr marL="285750" indent="-285750">
              <a:buFont typeface="Arial" panose="020B0604020202020204" pitchFamily="34" charset="0"/>
              <a:buChar char="•"/>
            </a:pPr>
            <a:r>
              <a:rPr lang="en-GB" dirty="0"/>
              <a:t>Gordale Lane closed to visitors at junction with Tarn Rd at top of Finkle St. Signs placed by North Yorkshire Highways after police institute a Traffic Order to close Gordale lane for tourists and stop parking within the village. </a:t>
            </a:r>
          </a:p>
        </p:txBody>
      </p:sp>
      <p:pic>
        <p:nvPicPr>
          <p:cNvPr id="4" name="Picture 3" descr="A group of people posing for a photo&#10;&#10;Description automatically generated with medium confidence">
            <a:extLst>
              <a:ext uri="{FF2B5EF4-FFF2-40B4-BE49-F238E27FC236}">
                <a16:creationId xmlns:a16="http://schemas.microsoft.com/office/drawing/2014/main" id="{5BB63F3F-874E-41ED-AC78-4817FABC4C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3371" y="3692666"/>
            <a:ext cx="2969047" cy="2969047"/>
          </a:xfrm>
          <a:prstGeom prst="rect">
            <a:avLst/>
          </a:prstGeom>
        </p:spPr>
      </p:pic>
    </p:spTree>
    <p:extLst>
      <p:ext uri="{BB962C8B-B14F-4D97-AF65-F5344CB8AC3E}">
        <p14:creationId xmlns:p14="http://schemas.microsoft.com/office/powerpoint/2010/main" val="2776637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8E7F3-918B-43D8-9AF3-86C4773C559F}"/>
              </a:ext>
            </a:extLst>
          </p:cNvPr>
          <p:cNvSpPr>
            <a:spLocks noGrp="1"/>
          </p:cNvSpPr>
          <p:nvPr>
            <p:ph type="title"/>
          </p:nvPr>
        </p:nvSpPr>
        <p:spPr>
          <a:xfrm>
            <a:off x="457660" y="226859"/>
            <a:ext cx="10515600" cy="591478"/>
          </a:xfrm>
        </p:spPr>
        <p:txBody>
          <a:bodyPr>
            <a:normAutofit fontScale="90000"/>
          </a:bodyPr>
          <a:lstStyle/>
          <a:p>
            <a:r>
              <a:rPr lang="en-GB" dirty="0"/>
              <a:t>June</a:t>
            </a:r>
          </a:p>
        </p:txBody>
      </p:sp>
      <p:pic>
        <p:nvPicPr>
          <p:cNvPr id="5" name="Content Placeholder 4" descr="A picture containing text, tree, outdoor, sign&#10;&#10;Description automatically generated">
            <a:extLst>
              <a:ext uri="{FF2B5EF4-FFF2-40B4-BE49-F238E27FC236}">
                <a16:creationId xmlns:a16="http://schemas.microsoft.com/office/drawing/2014/main" id="{E648ACA6-8E0E-417E-A8B8-BB1F762F0C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18937" y="3429000"/>
            <a:ext cx="4115403" cy="3086552"/>
          </a:xfrm>
        </p:spPr>
      </p:pic>
      <p:pic>
        <p:nvPicPr>
          <p:cNvPr id="7" name="Picture 6" descr="A group of people holding a sign&#10;&#10;Description automatically generated with medium confidence">
            <a:extLst>
              <a:ext uri="{FF2B5EF4-FFF2-40B4-BE49-F238E27FC236}">
                <a16:creationId xmlns:a16="http://schemas.microsoft.com/office/drawing/2014/main" id="{78640B5D-EB39-4C79-B609-E68C4F8A78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2853" y="3428999"/>
            <a:ext cx="4115403" cy="3086553"/>
          </a:xfrm>
          <a:prstGeom prst="rect">
            <a:avLst/>
          </a:prstGeom>
        </p:spPr>
      </p:pic>
      <p:sp>
        <p:nvSpPr>
          <p:cNvPr id="10" name="TextBox 9">
            <a:extLst>
              <a:ext uri="{FF2B5EF4-FFF2-40B4-BE49-F238E27FC236}">
                <a16:creationId xmlns:a16="http://schemas.microsoft.com/office/drawing/2014/main" id="{D7E95E8B-0CBC-40C3-BDAD-2D1F053F99A0}"/>
              </a:ext>
            </a:extLst>
          </p:cNvPr>
          <p:cNvSpPr txBox="1"/>
          <p:nvPr/>
        </p:nvSpPr>
        <p:spPr>
          <a:xfrm>
            <a:off x="457660" y="818337"/>
            <a:ext cx="11271640" cy="2862322"/>
          </a:xfrm>
          <a:prstGeom prst="rect">
            <a:avLst/>
          </a:prstGeom>
          <a:noFill/>
        </p:spPr>
        <p:txBody>
          <a:bodyPr wrap="square" rtlCol="0">
            <a:spAutoFit/>
          </a:bodyPr>
          <a:lstStyle/>
          <a:p>
            <a:pPr marL="285750" indent="-285750">
              <a:buFont typeface="Arial" panose="020B0604020202020204" pitchFamily="34" charset="0"/>
              <a:buChar char="•"/>
            </a:pPr>
            <a:r>
              <a:rPr lang="en-GB" dirty="0"/>
              <a:t>Social distancing traffic management to allow visitors to safely walk in the road properly spaced and for queuing for Old Barn Café take-away hatch blocking pavement.</a:t>
            </a:r>
          </a:p>
          <a:p>
            <a:pPr marL="285750" indent="-285750">
              <a:buFont typeface="Arial" panose="020B0604020202020204" pitchFamily="34" charset="0"/>
              <a:buChar char="•"/>
            </a:pPr>
            <a:r>
              <a:rPr lang="en-GB" dirty="0"/>
              <a:t>Black Lives Matter campaign reached Malham as also a much higher proportion than usual of ethnic minority visitors came to walk and enjoy the countryside, many for the first time – Janet’s Foss extremely popular even in the evenings.    Significant problems with litter as so many picnics and barbeques.</a:t>
            </a:r>
          </a:p>
          <a:p>
            <a:pPr marL="285750" indent="-285750">
              <a:buFont typeface="Arial" panose="020B0604020202020204" pitchFamily="34" charset="0"/>
              <a:buChar char="•"/>
            </a:pPr>
            <a:r>
              <a:rPr lang="en-GB" dirty="0"/>
              <a:t>New slabs put on path between smithy and ford opposite chapel. ‘Dales Maker’ volunteers give maps and information to the hordes of visitors as the National Park Information Centre remains closed. Gordale Lane closed to visitor traffic.</a:t>
            </a:r>
          </a:p>
          <a:p>
            <a:pPr marL="285750" indent="-285750">
              <a:buFont typeface="Arial" panose="020B0604020202020204" pitchFamily="34" charset="0"/>
              <a:buChar char="•"/>
            </a:pPr>
            <a:r>
              <a:rPr lang="en-GB" dirty="0"/>
              <a:t>Local farmer Neil Heseltine become chair of Yorkshire Dales National Park Authority.</a:t>
            </a:r>
          </a:p>
          <a:p>
            <a:endParaRPr lang="en-GB" dirty="0"/>
          </a:p>
        </p:txBody>
      </p:sp>
      <p:pic>
        <p:nvPicPr>
          <p:cNvPr id="12" name="Picture 11" descr="A picture containing diagram&#10;&#10;Description automatically generated">
            <a:extLst>
              <a:ext uri="{FF2B5EF4-FFF2-40B4-BE49-F238E27FC236}">
                <a16:creationId xmlns:a16="http://schemas.microsoft.com/office/drawing/2014/main" id="{EF6576CF-BA9D-4704-891A-FD2319D2EA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3428999"/>
            <a:ext cx="1530607" cy="3235101"/>
          </a:xfrm>
          <a:prstGeom prst="rect">
            <a:avLst/>
          </a:prstGeom>
        </p:spPr>
      </p:pic>
    </p:spTree>
    <p:extLst>
      <p:ext uri="{BB962C8B-B14F-4D97-AF65-F5344CB8AC3E}">
        <p14:creationId xmlns:p14="http://schemas.microsoft.com/office/powerpoint/2010/main" val="2128216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C1F3F-C2A0-40D7-84A5-221E9A534968}"/>
              </a:ext>
            </a:extLst>
          </p:cNvPr>
          <p:cNvSpPr>
            <a:spLocks noGrp="1"/>
          </p:cNvSpPr>
          <p:nvPr>
            <p:ph type="title"/>
          </p:nvPr>
        </p:nvSpPr>
        <p:spPr>
          <a:xfrm>
            <a:off x="702365" y="298692"/>
            <a:ext cx="10651435" cy="575778"/>
          </a:xfrm>
        </p:spPr>
        <p:txBody>
          <a:bodyPr>
            <a:normAutofit fontScale="90000"/>
          </a:bodyPr>
          <a:lstStyle/>
          <a:p>
            <a:r>
              <a:rPr lang="en-GB" dirty="0"/>
              <a:t>July</a:t>
            </a:r>
          </a:p>
        </p:txBody>
      </p:sp>
      <p:sp>
        <p:nvSpPr>
          <p:cNvPr id="3" name="Content Placeholder 2">
            <a:extLst>
              <a:ext uri="{FF2B5EF4-FFF2-40B4-BE49-F238E27FC236}">
                <a16:creationId xmlns:a16="http://schemas.microsoft.com/office/drawing/2014/main" id="{80043ACC-97B0-4618-B2F6-0A0B86232D18}"/>
              </a:ext>
            </a:extLst>
          </p:cNvPr>
          <p:cNvSpPr>
            <a:spLocks noGrp="1"/>
          </p:cNvSpPr>
          <p:nvPr>
            <p:ph idx="1"/>
          </p:nvPr>
        </p:nvSpPr>
        <p:spPr>
          <a:xfrm>
            <a:off x="503583" y="1166134"/>
            <a:ext cx="10850217" cy="2117034"/>
          </a:xfrm>
        </p:spPr>
        <p:txBody>
          <a:bodyPr>
            <a:normAutofit fontScale="92500" lnSpcReduction="10000"/>
          </a:bodyPr>
          <a:lstStyle/>
          <a:p>
            <a:r>
              <a:rPr lang="en-GB" sz="2000" dirty="0"/>
              <a:t>A cloudy, cool month, disappointing after a beautiful spring.</a:t>
            </a:r>
          </a:p>
          <a:p>
            <a:r>
              <a:rPr lang="en-GB" sz="2000" dirty="0"/>
              <a:t>Lockdown fully eased with plenty of day-visitors and holiday makers in village accommodation. Litter problems continue and social distancing on narrow footpaths becomes difficult.</a:t>
            </a:r>
          </a:p>
          <a:p>
            <a:r>
              <a:rPr lang="en-GB" sz="2000" dirty="0"/>
              <a:t>Remembrance woodland created in memory of Hannah Pickles who worked at Malham Tarn Field Studies Centre.</a:t>
            </a:r>
          </a:p>
          <a:p>
            <a:r>
              <a:rPr lang="en-GB" sz="2000" dirty="0"/>
              <a:t>Village primary school is re-opened for the last few weeks of term but secondary pupils continue with home learning only, largely online. </a:t>
            </a:r>
          </a:p>
        </p:txBody>
      </p:sp>
      <p:pic>
        <p:nvPicPr>
          <p:cNvPr id="5" name="Picture 4" descr="A tractor pulling a bale of hay&#10;&#10;Description automatically generated with low confidence">
            <a:extLst>
              <a:ext uri="{FF2B5EF4-FFF2-40B4-BE49-F238E27FC236}">
                <a16:creationId xmlns:a16="http://schemas.microsoft.com/office/drawing/2014/main" id="{00A9CB5A-8D95-4415-BD4A-DB2E702111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0232" y="3615397"/>
            <a:ext cx="4572000" cy="2692812"/>
          </a:xfrm>
          <a:prstGeom prst="rect">
            <a:avLst/>
          </a:prstGeom>
        </p:spPr>
      </p:pic>
      <p:sp>
        <p:nvSpPr>
          <p:cNvPr id="6" name="TextBox 5">
            <a:extLst>
              <a:ext uri="{FF2B5EF4-FFF2-40B4-BE49-F238E27FC236}">
                <a16:creationId xmlns:a16="http://schemas.microsoft.com/office/drawing/2014/main" id="{78B77E15-1A6D-453B-9137-5DB07767060F}"/>
              </a:ext>
            </a:extLst>
          </p:cNvPr>
          <p:cNvSpPr txBox="1"/>
          <p:nvPr/>
        </p:nvSpPr>
        <p:spPr>
          <a:xfrm>
            <a:off x="7702515" y="6308209"/>
            <a:ext cx="3207433" cy="369332"/>
          </a:xfrm>
          <a:prstGeom prst="rect">
            <a:avLst/>
          </a:prstGeom>
          <a:noFill/>
        </p:spPr>
        <p:txBody>
          <a:bodyPr wrap="square" rtlCol="0">
            <a:spAutoFit/>
          </a:bodyPr>
          <a:lstStyle/>
          <a:p>
            <a:r>
              <a:rPr lang="en-GB" dirty="0"/>
              <a:t>Hay-making on </a:t>
            </a:r>
            <a:r>
              <a:rPr lang="en-GB" dirty="0" err="1"/>
              <a:t>Heseltines</a:t>
            </a:r>
            <a:r>
              <a:rPr lang="en-GB" dirty="0"/>
              <a:t>’ farm</a:t>
            </a:r>
          </a:p>
        </p:txBody>
      </p:sp>
      <p:pic>
        <p:nvPicPr>
          <p:cNvPr id="8" name="Picture 7" descr="A picture containing grass, outdoor&#10;&#10;Description automatically generated">
            <a:extLst>
              <a:ext uri="{FF2B5EF4-FFF2-40B4-BE49-F238E27FC236}">
                <a16:creationId xmlns:a16="http://schemas.microsoft.com/office/drawing/2014/main" id="{E75A6789-374F-47CF-A0AE-F4FF6B33EF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2734" y="3574832"/>
            <a:ext cx="2327031" cy="3102708"/>
          </a:xfrm>
          <a:prstGeom prst="rect">
            <a:avLst/>
          </a:prstGeom>
        </p:spPr>
      </p:pic>
      <p:pic>
        <p:nvPicPr>
          <p:cNvPr id="7" name="Picture 6" descr="A wooden gate in a field&#10;&#10;Description automatically generated with low confidence">
            <a:extLst>
              <a:ext uri="{FF2B5EF4-FFF2-40B4-BE49-F238E27FC236}">
                <a16:creationId xmlns:a16="http://schemas.microsoft.com/office/drawing/2014/main" id="{49B94EFB-0195-4C92-9FAF-452FEEB30C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1061" y="3574832"/>
            <a:ext cx="3941207" cy="2955905"/>
          </a:xfrm>
          <a:prstGeom prst="rect">
            <a:avLst/>
          </a:prstGeom>
        </p:spPr>
      </p:pic>
    </p:spTree>
    <p:extLst>
      <p:ext uri="{BB962C8B-B14F-4D97-AF65-F5344CB8AC3E}">
        <p14:creationId xmlns:p14="http://schemas.microsoft.com/office/powerpoint/2010/main" val="3251387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BA051-930B-4538-81CB-7F46ADB75F78}"/>
              </a:ext>
            </a:extLst>
          </p:cNvPr>
          <p:cNvSpPr>
            <a:spLocks noGrp="1"/>
          </p:cNvSpPr>
          <p:nvPr>
            <p:ph type="title"/>
          </p:nvPr>
        </p:nvSpPr>
        <p:spPr/>
        <p:txBody>
          <a:bodyPr/>
          <a:lstStyle/>
          <a:p>
            <a:r>
              <a:rPr lang="en-GB" dirty="0"/>
              <a:t>August</a:t>
            </a:r>
          </a:p>
        </p:txBody>
      </p:sp>
      <p:sp>
        <p:nvSpPr>
          <p:cNvPr id="3" name="Content Placeholder 2">
            <a:extLst>
              <a:ext uri="{FF2B5EF4-FFF2-40B4-BE49-F238E27FC236}">
                <a16:creationId xmlns:a16="http://schemas.microsoft.com/office/drawing/2014/main" id="{79063CE3-D762-4CC8-8D12-3D01A50FEEAF}"/>
              </a:ext>
            </a:extLst>
          </p:cNvPr>
          <p:cNvSpPr>
            <a:spLocks noGrp="1"/>
          </p:cNvSpPr>
          <p:nvPr>
            <p:ph idx="1"/>
          </p:nvPr>
        </p:nvSpPr>
        <p:spPr>
          <a:xfrm>
            <a:off x="838200" y="1825624"/>
            <a:ext cx="10515600" cy="2282549"/>
          </a:xfrm>
        </p:spPr>
        <p:txBody>
          <a:bodyPr>
            <a:normAutofit lnSpcReduction="10000"/>
          </a:bodyPr>
          <a:lstStyle/>
          <a:p>
            <a:r>
              <a:rPr lang="en-GB" sz="2000" dirty="0"/>
              <a:t>Malham Show does not take place! Still large numbers of day visitors and many residential.</a:t>
            </a:r>
          </a:p>
          <a:p>
            <a:r>
              <a:rPr lang="en-GB" sz="2000" dirty="0"/>
              <a:t>Pubs and hotels in the village offer ‘Eat out to help out’ scheme’, half-price meals to eat in, table service only, socially distanced. Lister Arms fully booked.</a:t>
            </a:r>
          </a:p>
          <a:p>
            <a:r>
              <a:rPr lang="en-GB" sz="2000" dirty="0"/>
              <a:t>National Park Information Centre fully open again with support from volunteer </a:t>
            </a:r>
            <a:r>
              <a:rPr lang="en-GB" sz="2000" dirty="0" err="1"/>
              <a:t>Dalesmakers</a:t>
            </a:r>
            <a:r>
              <a:rPr lang="en-GB" sz="2000" dirty="0"/>
              <a:t> to cope with crowds of visitors.</a:t>
            </a:r>
          </a:p>
          <a:p>
            <a:r>
              <a:rPr lang="en-GB" sz="2000" dirty="0"/>
              <a:t>Graduation and results days cancelled at schools/colleges/universities – some students had their own improvised ceremonies in Malham village.</a:t>
            </a:r>
          </a:p>
          <a:p>
            <a:endParaRPr lang="en-GB" sz="2000" dirty="0"/>
          </a:p>
        </p:txBody>
      </p:sp>
      <p:pic>
        <p:nvPicPr>
          <p:cNvPr id="5" name="Picture 4" descr="A picture containing tree, outdoor, sky, person&#10;&#10;Description automatically generated">
            <a:extLst>
              <a:ext uri="{FF2B5EF4-FFF2-40B4-BE49-F238E27FC236}">
                <a16:creationId xmlns:a16="http://schemas.microsoft.com/office/drawing/2014/main" id="{F87F1D15-3935-43CD-8382-A58A15CCC5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4596" y="3991221"/>
            <a:ext cx="3512234" cy="2634176"/>
          </a:xfrm>
          <a:prstGeom prst="rect">
            <a:avLst/>
          </a:prstGeom>
        </p:spPr>
      </p:pic>
    </p:spTree>
    <p:extLst>
      <p:ext uri="{BB962C8B-B14F-4D97-AF65-F5344CB8AC3E}">
        <p14:creationId xmlns:p14="http://schemas.microsoft.com/office/powerpoint/2010/main" val="2893142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C5E9F-0B6B-40E6-B4D0-4852EA5CE40F}"/>
              </a:ext>
            </a:extLst>
          </p:cNvPr>
          <p:cNvSpPr>
            <a:spLocks noGrp="1"/>
          </p:cNvSpPr>
          <p:nvPr>
            <p:ph type="title"/>
          </p:nvPr>
        </p:nvSpPr>
        <p:spPr/>
        <p:txBody>
          <a:bodyPr/>
          <a:lstStyle/>
          <a:p>
            <a:r>
              <a:rPr lang="en-GB" dirty="0"/>
              <a:t>September</a:t>
            </a:r>
          </a:p>
        </p:txBody>
      </p:sp>
      <p:sp>
        <p:nvSpPr>
          <p:cNvPr id="3" name="Content Placeholder 2">
            <a:extLst>
              <a:ext uri="{FF2B5EF4-FFF2-40B4-BE49-F238E27FC236}">
                <a16:creationId xmlns:a16="http://schemas.microsoft.com/office/drawing/2014/main" id="{D0488C38-678E-4323-936D-85DAC90D891D}"/>
              </a:ext>
            </a:extLst>
          </p:cNvPr>
          <p:cNvSpPr>
            <a:spLocks noGrp="1"/>
          </p:cNvSpPr>
          <p:nvPr>
            <p:ph idx="1"/>
          </p:nvPr>
        </p:nvSpPr>
        <p:spPr/>
        <p:txBody>
          <a:bodyPr>
            <a:normAutofit/>
          </a:bodyPr>
          <a:lstStyle/>
          <a:p>
            <a:r>
              <a:rPr lang="en-GB" sz="2000" dirty="0"/>
              <a:t>School re-opens for the first time in many months.</a:t>
            </a:r>
          </a:p>
          <a:p>
            <a:r>
              <a:rPr lang="en-GB" sz="2000" dirty="0"/>
              <a:t>Malham </a:t>
            </a:r>
            <a:r>
              <a:rPr lang="en-GB" sz="2000" dirty="0" err="1"/>
              <a:t>Womens</a:t>
            </a:r>
            <a:r>
              <a:rPr lang="en-GB" sz="2000" dirty="0"/>
              <a:t> Institute members bake 90 buns to celebrate Malham WI 90</a:t>
            </a:r>
            <a:r>
              <a:rPr lang="en-GB" sz="2000" baseline="30000" dirty="0"/>
              <a:t>th</a:t>
            </a:r>
            <a:r>
              <a:rPr lang="en-GB" sz="2000" dirty="0"/>
              <a:t> anniversary. Buns donated to Airedale hospital Accident and Emergency department.</a:t>
            </a:r>
          </a:p>
          <a:p>
            <a:r>
              <a:rPr lang="en-GB" sz="2000" dirty="0" err="1"/>
              <a:t>Cawden</a:t>
            </a:r>
            <a:r>
              <a:rPr lang="en-GB" sz="2000" dirty="0"/>
              <a:t> Barn at the top of Finkle Street gets approval at a YDNP Planning meeting on Zoom, for conversion to a take-away food outlet.  This was the first approval after numerous planning applications for conversion to residential use were rejected. A number of village residents observed the meeting live on Zoom.</a:t>
            </a:r>
          </a:p>
        </p:txBody>
      </p:sp>
      <p:pic>
        <p:nvPicPr>
          <p:cNvPr id="5" name="Picture 4" descr="A picture containing food, doughnut, sweet&#10;&#10;Description automatically generated">
            <a:extLst>
              <a:ext uri="{FF2B5EF4-FFF2-40B4-BE49-F238E27FC236}">
                <a16:creationId xmlns:a16="http://schemas.microsoft.com/office/drawing/2014/main" id="{6F9A038B-B9F2-4AAB-9E8A-E3D5B07BA1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1748" y="3812980"/>
            <a:ext cx="3573193" cy="267989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75817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258B1-FF89-4BC1-A310-ACD4ADE0B870}"/>
              </a:ext>
            </a:extLst>
          </p:cNvPr>
          <p:cNvSpPr>
            <a:spLocks noGrp="1"/>
          </p:cNvSpPr>
          <p:nvPr>
            <p:ph type="title"/>
          </p:nvPr>
        </p:nvSpPr>
        <p:spPr/>
        <p:txBody>
          <a:bodyPr/>
          <a:lstStyle/>
          <a:p>
            <a:r>
              <a:rPr lang="en-GB" dirty="0"/>
              <a:t>October</a:t>
            </a:r>
          </a:p>
        </p:txBody>
      </p:sp>
      <p:sp>
        <p:nvSpPr>
          <p:cNvPr id="3" name="Content Placeholder 2">
            <a:extLst>
              <a:ext uri="{FF2B5EF4-FFF2-40B4-BE49-F238E27FC236}">
                <a16:creationId xmlns:a16="http://schemas.microsoft.com/office/drawing/2014/main" id="{62706EF1-3DD2-4DB4-AB98-D59917B879CE}"/>
              </a:ext>
            </a:extLst>
          </p:cNvPr>
          <p:cNvSpPr>
            <a:spLocks noGrp="1"/>
          </p:cNvSpPr>
          <p:nvPr>
            <p:ph idx="1"/>
          </p:nvPr>
        </p:nvSpPr>
        <p:spPr/>
        <p:txBody>
          <a:bodyPr>
            <a:normAutofit/>
          </a:bodyPr>
          <a:lstStyle/>
          <a:p>
            <a:r>
              <a:rPr lang="en-GB" sz="2000" dirty="0"/>
              <a:t>Huge film crew set up camp on show field and in Gordale to film for ‘The Witcher’ , a Netflix production</a:t>
            </a:r>
          </a:p>
          <a:p>
            <a:r>
              <a:rPr lang="en-GB" sz="2000" dirty="0"/>
              <a:t>Halloween adapted for social distancing – villagers put out carved pumpkins with sweets in front of houses rather than any children knocking on doors.</a:t>
            </a:r>
          </a:p>
        </p:txBody>
      </p:sp>
      <p:pic>
        <p:nvPicPr>
          <p:cNvPr id="5" name="Picture 4">
            <a:extLst>
              <a:ext uri="{FF2B5EF4-FFF2-40B4-BE49-F238E27FC236}">
                <a16:creationId xmlns:a16="http://schemas.microsoft.com/office/drawing/2014/main" id="{1A2F71BF-0D6F-4082-9A67-929A1F8E5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082" y="3429000"/>
            <a:ext cx="2345608" cy="3127477"/>
          </a:xfrm>
          <a:prstGeom prst="rect">
            <a:avLst/>
          </a:prstGeom>
        </p:spPr>
      </p:pic>
    </p:spTree>
    <p:extLst>
      <p:ext uri="{BB962C8B-B14F-4D97-AF65-F5344CB8AC3E}">
        <p14:creationId xmlns:p14="http://schemas.microsoft.com/office/powerpoint/2010/main" val="3538062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33724-ADA9-4325-AB68-D8D56BCF83F1}"/>
              </a:ext>
            </a:extLst>
          </p:cNvPr>
          <p:cNvSpPr>
            <a:spLocks noGrp="1"/>
          </p:cNvSpPr>
          <p:nvPr>
            <p:ph type="title"/>
          </p:nvPr>
        </p:nvSpPr>
        <p:spPr/>
        <p:txBody>
          <a:bodyPr/>
          <a:lstStyle/>
          <a:p>
            <a:r>
              <a:rPr lang="en-GB" dirty="0"/>
              <a:t>November</a:t>
            </a:r>
          </a:p>
        </p:txBody>
      </p:sp>
      <p:pic>
        <p:nvPicPr>
          <p:cNvPr id="5" name="Content Placeholder 4" descr="A picture containing outdoor, tree, house, nature&#10;&#10;Description automatically generated">
            <a:extLst>
              <a:ext uri="{FF2B5EF4-FFF2-40B4-BE49-F238E27FC236}">
                <a16:creationId xmlns:a16="http://schemas.microsoft.com/office/drawing/2014/main" id="{05EDC512-1174-4B9A-A993-FD45C49459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65923" y="3393901"/>
            <a:ext cx="4131965" cy="3098974"/>
          </a:xfrm>
        </p:spPr>
      </p:pic>
      <p:sp>
        <p:nvSpPr>
          <p:cNvPr id="6" name="TextBox 5">
            <a:extLst>
              <a:ext uri="{FF2B5EF4-FFF2-40B4-BE49-F238E27FC236}">
                <a16:creationId xmlns:a16="http://schemas.microsoft.com/office/drawing/2014/main" id="{1DF714CD-F337-4DD2-B06D-B35893F40DD6}"/>
              </a:ext>
            </a:extLst>
          </p:cNvPr>
          <p:cNvSpPr txBox="1"/>
          <p:nvPr/>
        </p:nvSpPr>
        <p:spPr>
          <a:xfrm>
            <a:off x="225287" y="1497496"/>
            <a:ext cx="11472601" cy="1477328"/>
          </a:xfrm>
          <a:prstGeom prst="rect">
            <a:avLst/>
          </a:prstGeom>
          <a:noFill/>
        </p:spPr>
        <p:txBody>
          <a:bodyPr wrap="square" rtlCol="0">
            <a:spAutoFit/>
          </a:bodyPr>
          <a:lstStyle/>
          <a:p>
            <a:pPr marL="285750" indent="-285750">
              <a:buFont typeface="Arial" panose="020B0604020202020204" pitchFamily="34" charset="0"/>
              <a:buChar char="•"/>
            </a:pPr>
            <a:r>
              <a:rPr lang="en-GB" dirty="0"/>
              <a:t>Severe rain again, </a:t>
            </a:r>
            <a:r>
              <a:rPr lang="en-GB" dirty="0" err="1"/>
              <a:t>Cawden</a:t>
            </a:r>
            <a:r>
              <a:rPr lang="en-GB" dirty="0"/>
              <a:t> hill bursts open for second time this year.</a:t>
            </a:r>
          </a:p>
          <a:p>
            <a:pPr marL="285750" indent="-285750">
              <a:buFont typeface="Arial" panose="020B0604020202020204" pitchFamily="34" charset="0"/>
              <a:buChar char="•"/>
            </a:pPr>
            <a:r>
              <a:rPr lang="en-GB" dirty="0"/>
              <a:t>Second lockdown instituted, village accommodation closes but still plenty of day visitors from  cities far afield, many residents remain angry about spread of coronavirus as case numbers increase rapidly. </a:t>
            </a:r>
          </a:p>
          <a:p>
            <a:pPr marL="285750" indent="-285750">
              <a:buFont typeface="Arial" panose="020B0604020202020204" pitchFamily="34" charset="0"/>
              <a:buChar char="•"/>
            </a:pPr>
            <a:r>
              <a:rPr lang="en-GB" dirty="0"/>
              <a:t>No bonfire night parties on November 5</a:t>
            </a:r>
            <a:r>
              <a:rPr lang="en-GB" baseline="30000" dirty="0"/>
              <a:t>th</a:t>
            </a:r>
            <a:r>
              <a:rPr lang="en-GB" dirty="0"/>
              <a:t>, just private family groups.</a:t>
            </a:r>
          </a:p>
          <a:p>
            <a:pPr marL="285750" indent="-285750">
              <a:buFont typeface="Arial" panose="020B0604020202020204" pitchFamily="34" charset="0"/>
              <a:buChar char="•"/>
            </a:pPr>
            <a:r>
              <a:rPr lang="en-GB" dirty="0"/>
              <a:t>Malham WI support white ribbon day to support action to end violence to women.</a:t>
            </a:r>
          </a:p>
        </p:txBody>
      </p:sp>
      <p:pic>
        <p:nvPicPr>
          <p:cNvPr id="8" name="Picture 7">
            <a:extLst>
              <a:ext uri="{FF2B5EF4-FFF2-40B4-BE49-F238E27FC236}">
                <a16:creationId xmlns:a16="http://schemas.microsoft.com/office/drawing/2014/main" id="{78767F91-70B6-4D1D-BD5A-6A6B1B585E75}"/>
              </a:ext>
            </a:extLst>
          </p:cNvPr>
          <p:cNvPicPr>
            <a:picLocks noChangeAspect="1"/>
          </p:cNvPicPr>
          <p:nvPr/>
        </p:nvPicPr>
        <p:blipFill>
          <a:blip r:embed="rId3"/>
          <a:stretch>
            <a:fillRect/>
          </a:stretch>
        </p:blipFill>
        <p:spPr>
          <a:xfrm>
            <a:off x="3811876" y="3393901"/>
            <a:ext cx="3511281" cy="3139974"/>
          </a:xfrm>
          <a:prstGeom prst="rect">
            <a:avLst/>
          </a:prstGeom>
        </p:spPr>
      </p:pic>
      <p:pic>
        <p:nvPicPr>
          <p:cNvPr id="10" name="Picture 9">
            <a:extLst>
              <a:ext uri="{FF2B5EF4-FFF2-40B4-BE49-F238E27FC236}">
                <a16:creationId xmlns:a16="http://schemas.microsoft.com/office/drawing/2014/main" id="{6C569D39-15B7-4618-A641-7AAF2D90A555}"/>
              </a:ext>
            </a:extLst>
          </p:cNvPr>
          <p:cNvPicPr>
            <a:picLocks noChangeAspect="1"/>
          </p:cNvPicPr>
          <p:nvPr/>
        </p:nvPicPr>
        <p:blipFill>
          <a:blip r:embed="rId4"/>
          <a:stretch>
            <a:fillRect/>
          </a:stretch>
        </p:blipFill>
        <p:spPr>
          <a:xfrm>
            <a:off x="225287" y="3393901"/>
            <a:ext cx="3343823" cy="3139974"/>
          </a:xfrm>
          <a:prstGeom prst="rect">
            <a:avLst/>
          </a:prstGeom>
        </p:spPr>
      </p:pic>
    </p:spTree>
    <p:extLst>
      <p:ext uri="{BB962C8B-B14F-4D97-AF65-F5344CB8AC3E}">
        <p14:creationId xmlns:p14="http://schemas.microsoft.com/office/powerpoint/2010/main" val="3286364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04A8C-EC89-453D-BDEF-DE1A4083F718}"/>
              </a:ext>
            </a:extLst>
          </p:cNvPr>
          <p:cNvSpPr>
            <a:spLocks noGrp="1"/>
          </p:cNvSpPr>
          <p:nvPr>
            <p:ph type="title"/>
          </p:nvPr>
        </p:nvSpPr>
        <p:spPr>
          <a:xfrm>
            <a:off x="838200" y="205286"/>
            <a:ext cx="10515600" cy="920129"/>
          </a:xfrm>
        </p:spPr>
        <p:txBody>
          <a:bodyPr/>
          <a:lstStyle/>
          <a:p>
            <a:r>
              <a:rPr lang="en-GB" dirty="0"/>
              <a:t>December</a:t>
            </a:r>
          </a:p>
        </p:txBody>
      </p:sp>
      <p:pic>
        <p:nvPicPr>
          <p:cNvPr id="7" name="Picture 6" descr="A picture containing logo&#10;&#10;Description automatically generated">
            <a:extLst>
              <a:ext uri="{FF2B5EF4-FFF2-40B4-BE49-F238E27FC236}">
                <a16:creationId xmlns:a16="http://schemas.microsoft.com/office/drawing/2014/main" id="{4AA517AC-578B-497F-9F01-6F59E99500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035" y="3536568"/>
            <a:ext cx="3675047" cy="2751691"/>
          </a:xfrm>
          <a:prstGeom prst="rect">
            <a:avLst/>
          </a:prstGeom>
        </p:spPr>
      </p:pic>
      <p:sp>
        <p:nvSpPr>
          <p:cNvPr id="8" name="TextBox 7">
            <a:extLst>
              <a:ext uri="{FF2B5EF4-FFF2-40B4-BE49-F238E27FC236}">
                <a16:creationId xmlns:a16="http://schemas.microsoft.com/office/drawing/2014/main" id="{B2E04FDD-3858-4EF1-B492-58FCD1EA92CE}"/>
              </a:ext>
            </a:extLst>
          </p:cNvPr>
          <p:cNvSpPr txBox="1"/>
          <p:nvPr/>
        </p:nvSpPr>
        <p:spPr>
          <a:xfrm>
            <a:off x="545696" y="1013108"/>
            <a:ext cx="11100608" cy="2308324"/>
          </a:xfrm>
          <a:prstGeom prst="rect">
            <a:avLst/>
          </a:prstGeom>
          <a:noFill/>
        </p:spPr>
        <p:txBody>
          <a:bodyPr wrap="square" rtlCol="0">
            <a:spAutoFit/>
          </a:bodyPr>
          <a:lstStyle/>
          <a:p>
            <a:pPr marL="285750" indent="-285750">
              <a:buFont typeface="Arial" panose="020B0604020202020204" pitchFamily="34" charset="0"/>
              <a:buChar char="•"/>
            </a:pPr>
            <a:r>
              <a:rPr lang="en-GB" dirty="0"/>
              <a:t>Advent windows created in resident’s front windows. Tier 2 allowed all pubs/hotels etc to stay open until just before Christmas. Christmas quiz evening on MCR Zoom, very popular.</a:t>
            </a:r>
          </a:p>
          <a:p>
            <a:pPr marL="285750" indent="-285750">
              <a:buFont typeface="Arial" panose="020B0604020202020204" pitchFamily="34" charset="0"/>
              <a:buChar char="•"/>
            </a:pPr>
            <a:r>
              <a:rPr lang="en-GB" dirty="0"/>
              <a:t>Carol singing on The Green instead of in pubs, each family in a sheep pen two metres apart, Listers Arms doing takeout drinks and nibbles.</a:t>
            </a:r>
          </a:p>
          <a:p>
            <a:pPr marL="285750" indent="-285750">
              <a:buFont typeface="Arial" panose="020B0604020202020204" pitchFamily="34" charset="0"/>
              <a:buChar char="•"/>
            </a:pPr>
            <a:r>
              <a:rPr lang="en-GB" dirty="0"/>
              <a:t>Lantern making workshop on Zoom vey popular just before Christmas. Many residents put up Christmas lights and decorations earlier than usual with a communal switch-on and walk around the village 6/12/20.</a:t>
            </a:r>
          </a:p>
          <a:p>
            <a:pPr marL="285750" indent="-285750">
              <a:buFont typeface="Arial" panose="020B0604020202020204" pitchFamily="34" charset="0"/>
              <a:buChar char="•"/>
            </a:pPr>
            <a:r>
              <a:rPr lang="en-GB" dirty="0"/>
              <a:t>Christmas eve carol singing took place on a reduced scale. Long period of dry, cold weather sets in at end of month.</a:t>
            </a:r>
          </a:p>
        </p:txBody>
      </p:sp>
      <p:pic>
        <p:nvPicPr>
          <p:cNvPr id="10" name="Picture 9">
            <a:extLst>
              <a:ext uri="{FF2B5EF4-FFF2-40B4-BE49-F238E27FC236}">
                <a16:creationId xmlns:a16="http://schemas.microsoft.com/office/drawing/2014/main" id="{019319DD-DF34-4A22-B700-DDFEED647C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4961" y="3515645"/>
            <a:ext cx="3925824" cy="2772614"/>
          </a:xfrm>
          <a:prstGeom prst="rect">
            <a:avLst/>
          </a:prstGeom>
        </p:spPr>
      </p:pic>
      <p:pic>
        <p:nvPicPr>
          <p:cNvPr id="14" name="Content Placeholder 13" descr="A picture containing grass, outdoor, tree, field&#10;&#10;Description automatically generated">
            <a:extLst>
              <a:ext uri="{FF2B5EF4-FFF2-40B4-BE49-F238E27FC236}">
                <a16:creationId xmlns:a16="http://schemas.microsoft.com/office/drawing/2014/main" id="{D761DCCC-E53E-44CA-AB95-49F0F170DFD2}"/>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301732" y="3526106"/>
            <a:ext cx="3696819" cy="2772614"/>
          </a:xfrm>
        </p:spPr>
      </p:pic>
    </p:spTree>
    <p:extLst>
      <p:ext uri="{BB962C8B-B14F-4D97-AF65-F5344CB8AC3E}">
        <p14:creationId xmlns:p14="http://schemas.microsoft.com/office/powerpoint/2010/main" val="35188922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7719</TotalTime>
  <Words>1435</Words>
  <Application>Microsoft Office PowerPoint</Application>
  <PresentationFormat>Widescreen</PresentationFormat>
  <Paragraphs>62</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Malham Diary 2020  (Retrospective) Malhamdale Local History Group</vt:lpstr>
      <vt:lpstr>January</vt:lpstr>
      <vt:lpstr>February</vt:lpstr>
      <vt:lpstr>March</vt:lpstr>
      <vt:lpstr>April</vt:lpstr>
      <vt:lpstr>May</vt:lpstr>
      <vt:lpstr>June</vt:lpstr>
      <vt:lpstr>July</vt:lpstr>
      <vt:lpstr>August</vt:lpstr>
      <vt:lpstr>September</vt:lpstr>
      <vt:lpstr>October</vt:lpstr>
      <vt:lpstr>November</vt:lpstr>
      <vt:lpstr>December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Malham Diary 2020 (Retrospective)</dc:title>
  <dc:creator>Michael Parker</dc:creator>
  <cp:lastModifiedBy>Michael Parker</cp:lastModifiedBy>
  <cp:revision>64</cp:revision>
  <dcterms:created xsi:type="dcterms:W3CDTF">2021-01-09T11:15:37Z</dcterms:created>
  <dcterms:modified xsi:type="dcterms:W3CDTF">2021-01-19T20:40:00Z</dcterms:modified>
</cp:coreProperties>
</file>