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3" r:id="rId4"/>
    <p:sldId id="270" r:id="rId5"/>
    <p:sldId id="264" r:id="rId6"/>
    <p:sldId id="261" r:id="rId7"/>
    <p:sldId id="265" r:id="rId8"/>
    <p:sldId id="259" r:id="rId9"/>
    <p:sldId id="266" r:id="rId10"/>
    <p:sldId id="267" r:id="rId11"/>
    <p:sldId id="268" r:id="rId12"/>
    <p:sldId id="269" r:id="rId13"/>
    <p:sldId id="271" r:id="rId14"/>
    <p:sldId id="272" r:id="rId15"/>
    <p:sldId id="273" r:id="rId16"/>
    <p:sldId id="274" r:id="rId17"/>
    <p:sldId id="276" r:id="rId18"/>
    <p:sldId id="275" r:id="rId19"/>
    <p:sldId id="278" r:id="rId20"/>
    <p:sldId id="282" r:id="rId21"/>
    <p:sldId id="281" r:id="rId22"/>
    <p:sldId id="279" r:id="rId23"/>
    <p:sldId id="280" r:id="rId24"/>
    <p:sldId id="284" r:id="rId25"/>
    <p:sldId id="283" r:id="rId26"/>
    <p:sldId id="285" r:id="rId27"/>
    <p:sldId id="286" r:id="rId28"/>
    <p:sldId id="288" r:id="rId29"/>
    <p:sldId id="287" r:id="rId30"/>
    <p:sldId id="28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9DC4B0-E738-489E-90ED-8316DE823D74}" v="2781" dt="2025-01-17T11:30:35.5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62" y="4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F7A76-20E6-8FBD-9105-64E8099469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E2A21DB-D0EB-DFD4-0ABA-5E1008BC99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C11AA39-BA27-B52C-A7E5-A6AC3DC38B24}"/>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5" name="Footer Placeholder 4">
            <a:extLst>
              <a:ext uri="{FF2B5EF4-FFF2-40B4-BE49-F238E27FC236}">
                <a16:creationId xmlns:a16="http://schemas.microsoft.com/office/drawing/2014/main" id="{C9787D46-517E-807A-98EB-825728CE9D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5E9149-A230-6CD5-4AC6-24699CD53DBC}"/>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124404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93927-BB86-4414-8BEE-0C52ADF11B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C04E25-D275-8FD2-295E-F65C139718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0B9D3D-12F2-E823-BCEB-707F15173EFA}"/>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5" name="Footer Placeholder 4">
            <a:extLst>
              <a:ext uri="{FF2B5EF4-FFF2-40B4-BE49-F238E27FC236}">
                <a16:creationId xmlns:a16="http://schemas.microsoft.com/office/drawing/2014/main" id="{7ED9E2EF-965E-0EE5-5600-290DFB2CB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43F19F-5918-0651-746B-778331E03060}"/>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408044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B8F29-CAB3-37D3-4938-989ABE99E6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A3B050-9DEB-87A5-D8E0-790142D137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908B70-E0DD-2FC8-FABE-CD4B7AD77777}"/>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5" name="Footer Placeholder 4">
            <a:extLst>
              <a:ext uri="{FF2B5EF4-FFF2-40B4-BE49-F238E27FC236}">
                <a16:creationId xmlns:a16="http://schemas.microsoft.com/office/drawing/2014/main" id="{DD818BEF-14F3-4CA1-3C8D-628F1D443A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D35A68-67A5-6262-9978-77BBA202007B}"/>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306765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9491-E506-DAA1-0053-BB3EACBACFB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AC5318-A566-AFC5-5A9E-704FCF8447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4FD1D8B-5B6C-E1AC-5455-D643E1007B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391E73A-CD8D-8695-E390-6415A3F930DF}"/>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6" name="Footer Placeholder 5">
            <a:extLst>
              <a:ext uri="{FF2B5EF4-FFF2-40B4-BE49-F238E27FC236}">
                <a16:creationId xmlns:a16="http://schemas.microsoft.com/office/drawing/2014/main" id="{FD2F71B3-B657-3E26-7793-D538ADA3A5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E12037-56AB-3549-DD3F-7214059703EC}"/>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1655065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4C825-1CE7-A523-3752-6951E696D1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D7C138-3424-C771-A4AF-0DEC51F50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A40A1D-B136-CA37-FD95-C9C4FA1EE0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798549-7A74-3E99-F6C9-4E23B5A7D1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7EA445-233E-C9BA-0A9B-025AB68D30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054745D-F2BB-84EC-8EA5-02C74C5C25CB}"/>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8" name="Footer Placeholder 7">
            <a:extLst>
              <a:ext uri="{FF2B5EF4-FFF2-40B4-BE49-F238E27FC236}">
                <a16:creationId xmlns:a16="http://schemas.microsoft.com/office/drawing/2014/main" id="{A2DF30E2-A8B9-8771-D1C7-09B46F487DB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E89C6A-6022-407E-7E75-610728BCED86}"/>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3520613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B6BA-F6E3-9496-8BE3-A3226CCE85C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355660-94DF-C1B6-91F8-F162D8F22413}"/>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4" name="Footer Placeholder 3">
            <a:extLst>
              <a:ext uri="{FF2B5EF4-FFF2-40B4-BE49-F238E27FC236}">
                <a16:creationId xmlns:a16="http://schemas.microsoft.com/office/drawing/2014/main" id="{F2A6C59B-F640-29CE-AE65-AFE747B182A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DDC16C2-75EB-2D17-A09F-62ACC4051D15}"/>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4085001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6C9367-8EE5-9A63-42C2-18CEEF96CC1C}"/>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3" name="Footer Placeholder 2">
            <a:extLst>
              <a:ext uri="{FF2B5EF4-FFF2-40B4-BE49-F238E27FC236}">
                <a16:creationId xmlns:a16="http://schemas.microsoft.com/office/drawing/2014/main" id="{64BF12B0-F9A2-936D-E0B5-E03151B874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F470C42-C001-A244-A810-1C5A1103E4BD}"/>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1112905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E871-D155-6251-D96C-F203398D70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D2EA39-CA80-49F8-E5AB-00E581605F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A809FD-5773-DF1D-A14B-6064C4FC51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156CA-5FF3-8434-3148-4182B7D19C27}"/>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6" name="Footer Placeholder 5">
            <a:extLst>
              <a:ext uri="{FF2B5EF4-FFF2-40B4-BE49-F238E27FC236}">
                <a16:creationId xmlns:a16="http://schemas.microsoft.com/office/drawing/2014/main" id="{199517B4-7972-D148-6B22-DBC03F769D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2528E6-3083-89FA-B920-BB9A60D08634}"/>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2195931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3CDD-1782-AC3C-D7C7-2DD22E98A0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04B0AE8-F7C9-2083-A54B-DA0EF475B4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DB66FD0-9501-5F52-5BF7-7F0A8436E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2DA57D-4397-15F1-FEC7-2293311B3659}"/>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6" name="Footer Placeholder 5">
            <a:extLst>
              <a:ext uri="{FF2B5EF4-FFF2-40B4-BE49-F238E27FC236}">
                <a16:creationId xmlns:a16="http://schemas.microsoft.com/office/drawing/2014/main" id="{E8D35253-D2B5-F9BB-102E-9A6A9F7822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DC409-CD83-DE91-3160-60C13C050392}"/>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316220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3C7C-B570-014E-CF46-B4D0D3DA093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6A91F3-FAB6-7DFA-B09E-4BE8273490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DBFE2B-3CE0-382D-4964-7CE6C69552CE}"/>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5" name="Footer Placeholder 4">
            <a:extLst>
              <a:ext uri="{FF2B5EF4-FFF2-40B4-BE49-F238E27FC236}">
                <a16:creationId xmlns:a16="http://schemas.microsoft.com/office/drawing/2014/main" id="{61819A40-B81A-A73C-955C-662422DD39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BA23C9-3C5D-379E-E8A2-A3B32B9FC8A4}"/>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348759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B0F3E0-B5B4-8BE4-871E-78CAC6451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FF10F2-E60C-EF3B-9733-BBB18E53DB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DE601E-2B86-6DF8-3CCE-9B63B6D01CBF}"/>
              </a:ext>
            </a:extLst>
          </p:cNvPr>
          <p:cNvSpPr>
            <a:spLocks noGrp="1"/>
          </p:cNvSpPr>
          <p:nvPr>
            <p:ph type="dt" sz="half" idx="10"/>
          </p:nvPr>
        </p:nvSpPr>
        <p:spPr/>
        <p:txBody>
          <a:bodyPr/>
          <a:lstStyle/>
          <a:p>
            <a:fld id="{13C534AB-9A04-4E62-8897-596EC2004379}" type="datetimeFigureOut">
              <a:rPr lang="en-GB" smtClean="0"/>
              <a:t>19/01/2025</a:t>
            </a:fld>
            <a:endParaRPr lang="en-GB"/>
          </a:p>
        </p:txBody>
      </p:sp>
      <p:sp>
        <p:nvSpPr>
          <p:cNvPr id="5" name="Footer Placeholder 4">
            <a:extLst>
              <a:ext uri="{FF2B5EF4-FFF2-40B4-BE49-F238E27FC236}">
                <a16:creationId xmlns:a16="http://schemas.microsoft.com/office/drawing/2014/main" id="{F87694A4-8AB7-9997-6A40-8BBD7B3095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D28BA8-58EE-FB7A-8D2B-8554948A8CED}"/>
              </a:ext>
            </a:extLst>
          </p:cNvPr>
          <p:cNvSpPr>
            <a:spLocks noGrp="1"/>
          </p:cNvSpPr>
          <p:nvPr>
            <p:ph type="sldNum" sz="quarter" idx="12"/>
          </p:nvPr>
        </p:nvSpPr>
        <p:spPr/>
        <p:txBody>
          <a:bodyPr/>
          <a:lstStyle/>
          <a:p>
            <a:fld id="{6380FF07-BA1D-404C-B08B-3D3F19677ED4}" type="slidenum">
              <a:rPr lang="en-GB" smtClean="0"/>
              <a:t>‹#›</a:t>
            </a:fld>
            <a:endParaRPr lang="en-GB"/>
          </a:p>
        </p:txBody>
      </p:sp>
    </p:spTree>
    <p:extLst>
      <p:ext uri="{BB962C8B-B14F-4D97-AF65-F5344CB8AC3E}">
        <p14:creationId xmlns:p14="http://schemas.microsoft.com/office/powerpoint/2010/main" val="1342234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875CAF-C8BF-47DA-2B0D-34403EB2C4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036FF0-1F5C-3495-F2D9-5F14095820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CD9C7F-AE57-AC40-0BB4-19D8C6156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C534AB-9A04-4E62-8897-596EC2004379}" type="datetimeFigureOut">
              <a:rPr lang="en-GB" smtClean="0"/>
              <a:t>19/01/2025</a:t>
            </a:fld>
            <a:endParaRPr lang="en-GB"/>
          </a:p>
        </p:txBody>
      </p:sp>
      <p:sp>
        <p:nvSpPr>
          <p:cNvPr id="5" name="Footer Placeholder 4">
            <a:extLst>
              <a:ext uri="{FF2B5EF4-FFF2-40B4-BE49-F238E27FC236}">
                <a16:creationId xmlns:a16="http://schemas.microsoft.com/office/drawing/2014/main" id="{1D250A78-DF76-720A-2E89-1667A1D343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647556-FC1C-1675-6A67-D5716F8B1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0FF07-BA1D-404C-B08B-3D3F19677ED4}" type="slidenum">
              <a:rPr lang="en-GB" smtClean="0"/>
              <a:t>‹#›</a:t>
            </a:fld>
            <a:endParaRPr lang="en-GB"/>
          </a:p>
        </p:txBody>
      </p:sp>
    </p:spTree>
    <p:extLst>
      <p:ext uri="{BB962C8B-B14F-4D97-AF65-F5344CB8AC3E}">
        <p14:creationId xmlns:p14="http://schemas.microsoft.com/office/powerpoint/2010/main" val="1621106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7.jpeg"/><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 Id="rId5" Type="http://schemas.openxmlformats.org/officeDocument/2006/relationships/image" Target="../media/image48.jpe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E201D8-0E44-301F-7E98-8EED722887DA}"/>
              </a:ext>
            </a:extLst>
          </p:cNvPr>
          <p:cNvSpPr>
            <a:spLocks noGrp="1"/>
          </p:cNvSpPr>
          <p:nvPr>
            <p:ph type="ctrTitle"/>
          </p:nvPr>
        </p:nvSpPr>
        <p:spPr>
          <a:xfrm>
            <a:off x="890338" y="640080"/>
            <a:ext cx="3734014" cy="3566160"/>
          </a:xfrm>
        </p:spPr>
        <p:txBody>
          <a:bodyPr anchor="b">
            <a:normAutofit/>
          </a:bodyPr>
          <a:lstStyle/>
          <a:p>
            <a:pPr algn="l"/>
            <a:r>
              <a:rPr lang="en-GB" sz="5400"/>
              <a:t>Kirkby Malham Diary</a:t>
            </a:r>
          </a:p>
        </p:txBody>
      </p:sp>
      <p:sp>
        <p:nvSpPr>
          <p:cNvPr id="3" name="Subtitle 2">
            <a:extLst>
              <a:ext uri="{FF2B5EF4-FFF2-40B4-BE49-F238E27FC236}">
                <a16:creationId xmlns:a16="http://schemas.microsoft.com/office/drawing/2014/main" id="{EF665757-1A58-D826-B298-D879E558A1A2}"/>
              </a:ext>
            </a:extLst>
          </p:cNvPr>
          <p:cNvSpPr>
            <a:spLocks noGrp="1"/>
          </p:cNvSpPr>
          <p:nvPr>
            <p:ph type="subTitle" idx="1"/>
          </p:nvPr>
        </p:nvSpPr>
        <p:spPr>
          <a:xfrm>
            <a:off x="890339" y="4636008"/>
            <a:ext cx="3734014" cy="1572768"/>
          </a:xfrm>
        </p:spPr>
        <p:txBody>
          <a:bodyPr>
            <a:normAutofit/>
          </a:bodyPr>
          <a:lstStyle/>
          <a:p>
            <a:pPr algn="l"/>
            <a:r>
              <a:rPr lang="en-GB"/>
              <a:t>2023</a:t>
            </a:r>
          </a:p>
        </p:txBody>
      </p:sp>
      <p:sp>
        <p:nvSpPr>
          <p:cNvPr id="103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B649C08-060F-A0C2-5263-DE16B1C9BD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20" r="1665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32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13">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6FBFFD-FBF8-AD55-E7E9-2F3539D4175C}"/>
              </a:ext>
            </a:extLst>
          </p:cNvPr>
          <p:cNvSpPr>
            <a:spLocks noGrp="1"/>
          </p:cNvSpPr>
          <p:nvPr>
            <p:ph type="title"/>
          </p:nvPr>
        </p:nvSpPr>
        <p:spPr>
          <a:xfrm>
            <a:off x="8982818" y="1575185"/>
            <a:ext cx="2924091" cy="3577590"/>
          </a:xfrm>
        </p:spPr>
        <p:txBody>
          <a:bodyPr vert="horz" lIns="91440" tIns="45720" rIns="91440" bIns="45720" rtlCol="0" anchor="ctr">
            <a:normAutofit fontScale="90000"/>
          </a:bodyPr>
          <a:lstStyle/>
          <a:p>
            <a:r>
              <a:rPr lang="en-US" sz="1200" kern="1200" dirty="0">
                <a:solidFill>
                  <a:schemeClr val="tx1"/>
                </a:solidFill>
                <a:latin typeface="+mj-lt"/>
                <a:ea typeface="+mj-ea"/>
                <a:cs typeface="+mj-cs"/>
              </a:rPr>
              <a:t>       </a:t>
            </a:r>
            <a:r>
              <a:rPr lang="en-US" sz="3600" b="1" kern="1200" dirty="0">
                <a:solidFill>
                  <a:schemeClr val="tx1"/>
                </a:solidFill>
                <a:latin typeface="+mn-lt"/>
                <a:ea typeface="+mj-ea"/>
                <a:cs typeface="+mj-cs"/>
              </a:rPr>
              <a:t>January 2023</a:t>
            </a:r>
            <a:br>
              <a:rPr lang="en-US" sz="2000" kern="1200" dirty="0">
                <a:solidFill>
                  <a:schemeClr val="tx1"/>
                </a:solidFill>
                <a:latin typeface="+mn-lt"/>
                <a:ea typeface="+mj-ea"/>
                <a:cs typeface="+mj-cs"/>
              </a:rPr>
            </a:br>
            <a:br>
              <a:rPr lang="en-US" sz="2000" kern="1200" dirty="0">
                <a:solidFill>
                  <a:schemeClr val="tx1"/>
                </a:solidFill>
                <a:latin typeface="+mn-lt"/>
                <a:ea typeface="+mj-ea"/>
                <a:cs typeface="+mj-cs"/>
              </a:rPr>
            </a:br>
            <a:r>
              <a:rPr lang="en-US" sz="2200" kern="1200" dirty="0">
                <a:solidFill>
                  <a:schemeClr val="tx1"/>
                </a:solidFill>
                <a:latin typeface="+mn-lt"/>
                <a:ea typeface="+mj-ea"/>
                <a:cs typeface="+mj-cs"/>
              </a:rPr>
              <a:t>The Parish Hall provided entertainment during a wet and windy month. </a:t>
            </a:r>
            <a:br>
              <a:rPr lang="en-US" sz="2200" kern="1200" dirty="0">
                <a:solidFill>
                  <a:schemeClr val="tx1"/>
                </a:solidFill>
                <a:latin typeface="+mn-lt"/>
                <a:ea typeface="+mj-ea"/>
                <a:cs typeface="+mj-cs"/>
              </a:rPr>
            </a:br>
            <a:br>
              <a:rPr lang="en-US" sz="2200" kern="1200" dirty="0">
                <a:solidFill>
                  <a:schemeClr val="tx1"/>
                </a:solidFill>
                <a:latin typeface="+mn-lt"/>
                <a:ea typeface="+mj-ea"/>
                <a:cs typeface="+mj-cs"/>
              </a:rPr>
            </a:br>
            <a:r>
              <a:rPr lang="en-US" sz="2200" kern="1200" dirty="0">
                <a:solidFill>
                  <a:schemeClr val="tx1"/>
                </a:solidFill>
                <a:latin typeface="+mn-lt"/>
                <a:ea typeface="+mj-ea"/>
                <a:cs typeface="+mj-cs"/>
              </a:rPr>
              <a:t>The first Film Night </a:t>
            </a:r>
            <a:r>
              <a:rPr lang="en-US" sz="2200" dirty="0">
                <a:latin typeface="+mn-lt"/>
              </a:rPr>
              <a:t>of the year took place. </a:t>
            </a:r>
            <a:r>
              <a:rPr lang="en-US" sz="2200" kern="1200" dirty="0">
                <a:solidFill>
                  <a:schemeClr val="tx1"/>
                </a:solidFill>
                <a:latin typeface="+mn-lt"/>
                <a:ea typeface="+mj-ea"/>
                <a:cs typeface="+mj-cs"/>
              </a:rPr>
              <a:t>Those attending enjoyed a pie and peas supper. Drinks were also available from the bar. </a:t>
            </a:r>
            <a:br>
              <a:rPr lang="en-US" sz="2200" kern="1200" dirty="0">
                <a:solidFill>
                  <a:schemeClr val="tx1"/>
                </a:solidFill>
                <a:latin typeface="+mn-lt"/>
                <a:ea typeface="+mj-ea"/>
                <a:cs typeface="+mj-cs"/>
              </a:rPr>
            </a:br>
            <a:br>
              <a:rPr lang="en-US" sz="2200" kern="1200" dirty="0">
                <a:solidFill>
                  <a:schemeClr val="tx1"/>
                </a:solidFill>
                <a:latin typeface="+mn-lt"/>
                <a:ea typeface="+mj-ea"/>
                <a:cs typeface="+mj-cs"/>
              </a:rPr>
            </a:br>
            <a:r>
              <a:rPr lang="en-US" sz="2200" kern="1200" dirty="0">
                <a:solidFill>
                  <a:schemeClr val="tx1"/>
                </a:solidFill>
                <a:latin typeface="+mn-lt"/>
                <a:ea typeface="+mj-ea"/>
                <a:cs typeface="+mj-cs"/>
              </a:rPr>
              <a:t>A Burns Night Supper was held on 25</a:t>
            </a:r>
            <a:r>
              <a:rPr lang="en-US" sz="2200" kern="1200" baseline="30000" dirty="0">
                <a:solidFill>
                  <a:schemeClr val="tx1"/>
                </a:solidFill>
                <a:latin typeface="+mn-lt"/>
                <a:ea typeface="+mj-ea"/>
                <a:cs typeface="+mj-cs"/>
              </a:rPr>
              <a:t>th</a:t>
            </a:r>
            <a:r>
              <a:rPr lang="en-US" sz="2200" kern="1200" dirty="0">
                <a:solidFill>
                  <a:schemeClr val="tx1"/>
                </a:solidFill>
                <a:latin typeface="+mn-lt"/>
                <a:ea typeface="+mj-ea"/>
                <a:cs typeface="+mj-cs"/>
              </a:rPr>
              <a:t> January.</a:t>
            </a:r>
            <a:br>
              <a:rPr lang="en-US" sz="2200" kern="1200" dirty="0">
                <a:solidFill>
                  <a:schemeClr val="tx1"/>
                </a:solidFill>
                <a:latin typeface="+mn-lt"/>
                <a:ea typeface="+mj-ea"/>
                <a:cs typeface="+mj-cs"/>
              </a:rPr>
            </a:br>
            <a:br>
              <a:rPr lang="en-US" sz="2200" dirty="0">
                <a:latin typeface="+mn-lt"/>
              </a:rPr>
            </a:br>
            <a:r>
              <a:rPr lang="en-US" sz="2200" dirty="0">
                <a:latin typeface="+mn-lt"/>
              </a:rPr>
              <a:t>A Valentine’s Evening followed in February.</a:t>
            </a:r>
            <a:br>
              <a:rPr lang="en-US" sz="2200" kern="1200" dirty="0">
                <a:solidFill>
                  <a:schemeClr val="tx1"/>
                </a:solidFill>
                <a:latin typeface="+mn-lt"/>
                <a:ea typeface="+mj-ea"/>
                <a:cs typeface="+mj-cs"/>
              </a:rPr>
            </a:br>
            <a:br>
              <a:rPr lang="en-US" sz="2000" kern="1200" dirty="0">
                <a:solidFill>
                  <a:schemeClr val="tx1"/>
                </a:solidFill>
                <a:latin typeface="+mn-lt"/>
                <a:ea typeface="+mj-ea"/>
                <a:cs typeface="+mj-cs"/>
              </a:rPr>
            </a:br>
            <a:endParaRPr lang="en-US" sz="2000" kern="1200" dirty="0">
              <a:solidFill>
                <a:schemeClr val="tx1"/>
              </a:solidFill>
              <a:latin typeface="+mn-lt"/>
              <a:ea typeface="+mj-ea"/>
              <a:cs typeface="+mj-cs"/>
            </a:endParaRPr>
          </a:p>
        </p:txBody>
      </p:sp>
      <p:sp>
        <p:nvSpPr>
          <p:cNvPr id="66" name="Rectangle 1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1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ir Finest (2016) - IMDb">
            <a:extLst>
              <a:ext uri="{FF2B5EF4-FFF2-40B4-BE49-F238E27FC236}">
                <a16:creationId xmlns:a16="http://schemas.microsoft.com/office/drawing/2014/main" id="{5633185E-6ABB-8CBD-1A3A-1CB3540A6D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958"/>
          <a:stretch/>
        </p:blipFill>
        <p:spPr bwMode="auto">
          <a:xfrm>
            <a:off x="545231" y="858525"/>
            <a:ext cx="3719192" cy="52119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Walter Morrison at Kirkby Malham - The Folly">
            <a:extLst>
              <a:ext uri="{FF2B5EF4-FFF2-40B4-BE49-F238E27FC236}">
                <a16:creationId xmlns:a16="http://schemas.microsoft.com/office/drawing/2014/main" id="{02538736-747B-9998-EEAF-D4615CD82F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25"/>
          <a:stretch/>
        </p:blipFill>
        <p:spPr bwMode="auto">
          <a:xfrm>
            <a:off x="4457706" y="858524"/>
            <a:ext cx="3685032" cy="25054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elebrate Burns Night at Rural Hill | Cornelius Today">
            <a:extLst>
              <a:ext uri="{FF2B5EF4-FFF2-40B4-BE49-F238E27FC236}">
                <a16:creationId xmlns:a16="http://schemas.microsoft.com/office/drawing/2014/main" id="{C3CEA55B-EBC9-A974-E1EE-FA8D20F6FF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943" r="11692" b="-1"/>
          <a:stretch/>
        </p:blipFill>
        <p:spPr bwMode="auto">
          <a:xfrm>
            <a:off x="4457712" y="3564974"/>
            <a:ext cx="3685031" cy="2505456"/>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19">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468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38" name="Rectangle 8221">
            <a:extLst>
              <a:ext uri="{FF2B5EF4-FFF2-40B4-BE49-F238E27FC236}">
                <a16:creationId xmlns:a16="http://schemas.microsoft.com/office/drawing/2014/main" id="{E0311CE5-3D05-493E-B9D2-CF549DF73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8633CC9B-9C0E-2C4A-25E5-B118692230ED}"/>
              </a:ext>
            </a:extLst>
          </p:cNvPr>
          <p:cNvSpPr>
            <a:spLocks noGrp="1"/>
          </p:cNvSpPr>
          <p:nvPr>
            <p:ph type="title"/>
          </p:nvPr>
        </p:nvSpPr>
        <p:spPr>
          <a:xfrm>
            <a:off x="471488" y="5106357"/>
            <a:ext cx="11249024" cy="1218243"/>
          </a:xfrm>
        </p:spPr>
        <p:txBody>
          <a:bodyPr vert="horz" lIns="91440" tIns="45720" rIns="91440" bIns="45720" rtlCol="0" anchor="b">
            <a:normAutofit fontScale="90000"/>
          </a:bodyPr>
          <a:lstStyle/>
          <a:p>
            <a:pPr algn="ctr"/>
            <a:r>
              <a:rPr lang="en-US" sz="3600" b="1" kern="1200" dirty="0">
                <a:solidFill>
                  <a:schemeClr val="tx1"/>
                </a:solidFill>
                <a:latin typeface="+mn-lt"/>
                <a:ea typeface="+mj-ea"/>
                <a:cs typeface="+mj-cs"/>
              </a:rPr>
              <a:t>February</a:t>
            </a:r>
            <a:br>
              <a:rPr lang="en-US" sz="2800" kern="1200" dirty="0">
                <a:solidFill>
                  <a:schemeClr val="tx1"/>
                </a:solidFill>
                <a:latin typeface="+mn-lt"/>
                <a:ea typeface="+mj-ea"/>
                <a:cs typeface="+mj-cs"/>
              </a:rPr>
            </a:br>
            <a:br>
              <a:rPr lang="en-US" sz="2800" kern="1200" dirty="0">
                <a:solidFill>
                  <a:schemeClr val="tx1"/>
                </a:solidFill>
                <a:latin typeface="+mn-lt"/>
                <a:ea typeface="+mj-ea"/>
                <a:cs typeface="+mj-cs"/>
              </a:rPr>
            </a:br>
            <a:r>
              <a:rPr lang="en-US" sz="2800" kern="1200" dirty="0">
                <a:solidFill>
                  <a:schemeClr val="tx1"/>
                </a:solidFill>
                <a:latin typeface="+mn-lt"/>
                <a:ea typeface="+mj-ea"/>
                <a:cs typeface="+mj-cs"/>
              </a:rPr>
              <a:t>The Cameo Club met at The Victoria where Pat and Liz </a:t>
            </a:r>
            <a:r>
              <a:rPr lang="en-US" sz="2800" kern="1200" dirty="0" err="1">
                <a:solidFill>
                  <a:schemeClr val="tx1"/>
                </a:solidFill>
                <a:latin typeface="+mn-lt"/>
                <a:ea typeface="+mj-ea"/>
                <a:cs typeface="+mj-cs"/>
              </a:rPr>
              <a:t>Wherity</a:t>
            </a:r>
            <a:r>
              <a:rPr lang="en-US" sz="2800" kern="1200" dirty="0">
                <a:solidFill>
                  <a:schemeClr val="tx1"/>
                </a:solidFill>
                <a:latin typeface="+mn-lt"/>
                <a:ea typeface="+mj-ea"/>
                <a:cs typeface="+mj-cs"/>
              </a:rPr>
              <a:t> talked about their work with the </a:t>
            </a:r>
            <a:r>
              <a:rPr lang="en-US" sz="2800" kern="1200" dirty="0" err="1">
                <a:solidFill>
                  <a:schemeClr val="tx1"/>
                </a:solidFill>
                <a:latin typeface="+mn-lt"/>
                <a:ea typeface="+mj-ea"/>
                <a:cs typeface="+mj-cs"/>
              </a:rPr>
              <a:t>Kasin</a:t>
            </a:r>
            <a:r>
              <a:rPr lang="en-US" sz="2800" kern="1200" dirty="0">
                <a:solidFill>
                  <a:schemeClr val="tx1"/>
                </a:solidFill>
                <a:latin typeface="+mn-lt"/>
                <a:ea typeface="+mj-ea"/>
                <a:cs typeface="+mj-cs"/>
              </a:rPr>
              <a:t> Charity in Nepal. This charity is helping to secure the future of Nepal’s younger generation through the provision of schools and hostels.</a:t>
            </a:r>
          </a:p>
        </p:txBody>
      </p:sp>
      <p:pic>
        <p:nvPicPr>
          <p:cNvPr id="8198" name="Picture 6">
            <a:extLst>
              <a:ext uri="{FF2B5EF4-FFF2-40B4-BE49-F238E27FC236}">
                <a16:creationId xmlns:a16="http://schemas.microsoft.com/office/drawing/2014/main" id="{426D37B1-01B9-8649-E43D-E5DBE556C1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6422" b="3"/>
          <a:stretch/>
        </p:blipFill>
        <p:spPr bwMode="auto">
          <a:xfrm>
            <a:off x="198741" y="171720"/>
            <a:ext cx="5803323" cy="3905677"/>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a:extLst>
              <a:ext uri="{FF2B5EF4-FFF2-40B4-BE49-F238E27FC236}">
                <a16:creationId xmlns:a16="http://schemas.microsoft.com/office/drawing/2014/main" id="{592E7D9A-6136-0EED-783A-60EA077D0B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76"/>
          <a:stretch/>
        </p:blipFill>
        <p:spPr bwMode="auto">
          <a:xfrm>
            <a:off x="6189934" y="156394"/>
            <a:ext cx="5803323" cy="3920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404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6" name="Rectangle 2085">
            <a:extLst>
              <a:ext uri="{FF2B5EF4-FFF2-40B4-BE49-F238E27FC236}">
                <a16:creationId xmlns:a16="http://schemas.microsoft.com/office/drawing/2014/main" id="{6D731904-7733-45B0-902C-289497204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88" name="Rectangle 2087">
            <a:extLst>
              <a:ext uri="{FF2B5EF4-FFF2-40B4-BE49-F238E27FC236}">
                <a16:creationId xmlns:a16="http://schemas.microsoft.com/office/drawing/2014/main" id="{504E6397-35D7-4AEC-9DA9-B7F6B12B8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341D09A-C5CD-5F16-F20E-79E6902CAB10}"/>
              </a:ext>
            </a:extLst>
          </p:cNvPr>
          <p:cNvSpPr>
            <a:spLocks noGrp="1"/>
          </p:cNvSpPr>
          <p:nvPr>
            <p:ph type="title"/>
          </p:nvPr>
        </p:nvSpPr>
        <p:spPr>
          <a:xfrm>
            <a:off x="1051560" y="4440602"/>
            <a:ext cx="3538728" cy="1645920"/>
          </a:xfrm>
        </p:spPr>
        <p:txBody>
          <a:bodyPr vert="horz" lIns="91440" tIns="45720" rIns="91440" bIns="45720" rtlCol="0" anchor="ctr">
            <a:normAutofit/>
          </a:bodyPr>
          <a:lstStyle/>
          <a:p>
            <a:r>
              <a:rPr lang="en-US" sz="3200" b="1" kern="1200">
                <a:solidFill>
                  <a:schemeClr val="tx1"/>
                </a:solidFill>
                <a:latin typeface="+mj-lt"/>
                <a:ea typeface="+mj-ea"/>
                <a:cs typeface="+mj-cs"/>
              </a:rPr>
              <a:t>24</a:t>
            </a:r>
            <a:r>
              <a:rPr lang="en-US" sz="3200" b="1" kern="1200" baseline="30000">
                <a:solidFill>
                  <a:schemeClr val="tx1"/>
                </a:solidFill>
                <a:latin typeface="+mj-lt"/>
                <a:ea typeface="+mj-ea"/>
                <a:cs typeface="+mj-cs"/>
              </a:rPr>
              <a:t>th</a:t>
            </a:r>
            <a:r>
              <a:rPr lang="en-US" sz="3200" b="1" kern="1200">
                <a:solidFill>
                  <a:schemeClr val="tx1"/>
                </a:solidFill>
                <a:latin typeface="+mj-lt"/>
                <a:ea typeface="+mj-ea"/>
                <a:cs typeface="+mj-cs"/>
              </a:rPr>
              <a:t> February – one year since the invasion of Ukraine.</a:t>
            </a:r>
          </a:p>
        </p:txBody>
      </p:sp>
      <p:pic>
        <p:nvPicPr>
          <p:cNvPr id="2052" name="Picture 4" descr="Ukraine Flag Heart Images - Free Download on Freepik">
            <a:extLst>
              <a:ext uri="{FF2B5EF4-FFF2-40B4-BE49-F238E27FC236}">
                <a16:creationId xmlns:a16="http://schemas.microsoft.com/office/drawing/2014/main" id="{55D9A494-C979-352F-CDCD-0C8CA4027E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89" b="16101"/>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B799651E-6799-FA70-EAC6-64D8127D36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39" r="1" b="12751"/>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2090" name="Rectangle 2089">
            <a:extLst>
              <a:ext uri="{FF2B5EF4-FFF2-40B4-BE49-F238E27FC236}">
                <a16:creationId xmlns:a16="http://schemas.microsoft.com/office/drawing/2014/main" id="{62C5A04F-2AEB-4631-8314-A8B812E1E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092" name="Rectangle 2091">
            <a:extLst>
              <a:ext uri="{FF2B5EF4-FFF2-40B4-BE49-F238E27FC236}">
                <a16:creationId xmlns:a16="http://schemas.microsoft.com/office/drawing/2014/main" id="{4B2B1C70-BF3F-41BD-871B-63D8F911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A3D4370-6A39-FA56-9213-6546B375DC6E}"/>
              </a:ext>
            </a:extLst>
          </p:cNvPr>
          <p:cNvSpPr txBox="1"/>
          <p:nvPr/>
        </p:nvSpPr>
        <p:spPr>
          <a:xfrm>
            <a:off x="5349240" y="4440602"/>
            <a:ext cx="600760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t>Our Ukrainian families are very much part of the local community: the mums have found jobs nearby and the children attend local schools. A committee continues to </a:t>
            </a:r>
            <a:r>
              <a:rPr lang="en-US" dirty="0" err="1"/>
              <a:t>organise</a:t>
            </a:r>
            <a:r>
              <a:rPr lang="en-US" dirty="0"/>
              <a:t> support and social activities.</a:t>
            </a:r>
          </a:p>
        </p:txBody>
      </p:sp>
    </p:spTree>
    <p:extLst>
      <p:ext uri="{BB962C8B-B14F-4D97-AF65-F5344CB8AC3E}">
        <p14:creationId xmlns:p14="http://schemas.microsoft.com/office/powerpoint/2010/main" val="3305333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D64B6617-6014-368A-8D13-DE12FC612A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00" b="197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75" name="Rectangle 717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D36B54-86FB-2DE1-7A0D-79FC0393E1AC}"/>
              </a:ext>
            </a:extLst>
          </p:cNvPr>
          <p:cNvSpPr>
            <a:spLocks noGrp="1"/>
          </p:cNvSpPr>
          <p:nvPr>
            <p:ph type="title"/>
          </p:nvPr>
        </p:nvSpPr>
        <p:spPr>
          <a:xfrm>
            <a:off x="523875" y="5317240"/>
            <a:ext cx="11210925" cy="744836"/>
          </a:xfrm>
        </p:spPr>
        <p:txBody>
          <a:bodyPr>
            <a:normAutofit/>
          </a:bodyPr>
          <a:lstStyle/>
          <a:p>
            <a:pPr algn="ctr"/>
            <a:r>
              <a:rPr lang="en-GB" sz="3600" dirty="0">
                <a:solidFill>
                  <a:schemeClr val="tx1">
                    <a:lumMod val="85000"/>
                    <a:lumOff val="15000"/>
                  </a:schemeClr>
                </a:solidFill>
              </a:rPr>
              <a:t>After a mild Winter March brought some Spring snow.</a:t>
            </a:r>
          </a:p>
        </p:txBody>
      </p:sp>
      <p:cxnSp>
        <p:nvCxnSpPr>
          <p:cNvPr id="7177" name="Straight Connector 717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179" name="Straight Connector 717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56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51" name="Rectangle 4150">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DD989E-EA96-AA6F-1056-F967D42A0FEE}"/>
              </a:ext>
            </a:extLst>
          </p:cNvPr>
          <p:cNvSpPr>
            <a:spLocks noGrp="1"/>
          </p:cNvSpPr>
          <p:nvPr>
            <p:ph type="title"/>
          </p:nvPr>
        </p:nvSpPr>
        <p:spPr>
          <a:xfrm>
            <a:off x="9252252" y="1078633"/>
            <a:ext cx="2469624" cy="5033107"/>
          </a:xfrm>
        </p:spPr>
        <p:txBody>
          <a:bodyPr vert="horz" lIns="91440" tIns="45720" rIns="91440" bIns="45720" rtlCol="0" anchor="ctr">
            <a:normAutofit/>
          </a:bodyPr>
          <a:lstStyle/>
          <a:p>
            <a:r>
              <a:rPr lang="en-US" sz="1200" b="1" kern="1200" dirty="0">
                <a:solidFill>
                  <a:schemeClr val="tx1"/>
                </a:solidFill>
                <a:latin typeface="+mj-lt"/>
                <a:ea typeface="+mj-ea"/>
                <a:cs typeface="+mj-cs"/>
              </a:rPr>
              <a:t>                        </a:t>
            </a:r>
            <a:r>
              <a:rPr lang="en-US" sz="1800" b="1" kern="1200" dirty="0">
                <a:solidFill>
                  <a:schemeClr val="tx1"/>
                </a:solidFill>
                <a:latin typeface="+mj-lt"/>
                <a:ea typeface="+mj-ea"/>
                <a:cs typeface="+mj-cs"/>
              </a:rPr>
              <a:t>March</a:t>
            </a:r>
            <a:r>
              <a:rPr lang="en-US" sz="1800" kern="1200" dirty="0">
                <a:solidFill>
                  <a:schemeClr val="tx1"/>
                </a:solidFill>
                <a:latin typeface="+mj-lt"/>
                <a:ea typeface="+mj-ea"/>
                <a:cs typeface="+mj-cs"/>
              </a:rPr>
              <a:t> </a:t>
            </a: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rPr>
              <a:t>The children from Kirkby in </a:t>
            </a:r>
            <a:r>
              <a:rPr lang="en-US" sz="1800" kern="1200" dirty="0" err="1">
                <a:solidFill>
                  <a:schemeClr val="tx1"/>
                </a:solidFill>
                <a:latin typeface="+mj-lt"/>
                <a:ea typeface="+mj-ea"/>
                <a:cs typeface="+mj-cs"/>
              </a:rPr>
              <a:t>Malhamdale</a:t>
            </a:r>
            <a:r>
              <a:rPr lang="en-US" sz="1800" kern="1200" dirty="0">
                <a:solidFill>
                  <a:schemeClr val="tx1"/>
                </a:solidFill>
                <a:latin typeface="+mj-lt"/>
                <a:ea typeface="+mj-ea"/>
                <a:cs typeface="+mj-cs"/>
              </a:rPr>
              <a:t> Primary School spent a morning in church as part of their work on Easter.</a:t>
            </a: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rPr>
              <a:t>In the afternoon they moved to the Parish Hall where they gave a performance of “Dance through the ages” to parents and carers. This was linked to project work on Walter Morrison, the school’s benefactor, and commenced with a  Victorian two-step.</a:t>
            </a:r>
          </a:p>
        </p:txBody>
      </p:sp>
      <p:sp>
        <p:nvSpPr>
          <p:cNvPr id="4153" name="Rectangle 415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55" name="Rectangle 415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May be an image of 9 people, people standing and indoor">
            <a:extLst>
              <a:ext uri="{FF2B5EF4-FFF2-40B4-BE49-F238E27FC236}">
                <a16:creationId xmlns:a16="http://schemas.microsoft.com/office/drawing/2014/main" id="{93E08485-C1B8-C41F-84AF-2836D588C0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0" r="3362" b="2"/>
          <a:stretch/>
        </p:blipFill>
        <p:spPr bwMode="auto">
          <a:xfrm>
            <a:off x="545231" y="858525"/>
            <a:ext cx="3719192" cy="521190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y be an image of 2 people, child, people standing and indoor">
            <a:extLst>
              <a:ext uri="{FF2B5EF4-FFF2-40B4-BE49-F238E27FC236}">
                <a16:creationId xmlns:a16="http://schemas.microsoft.com/office/drawing/2014/main" id="{D98E3903-35C9-18CD-D792-5A6FA2F371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1" r="-5" b="-5"/>
          <a:stretch/>
        </p:blipFill>
        <p:spPr bwMode="auto">
          <a:xfrm>
            <a:off x="4457706" y="858524"/>
            <a:ext cx="3685032" cy="250545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May be an image of 9 people, people standing and indoor">
            <a:extLst>
              <a:ext uri="{FF2B5EF4-FFF2-40B4-BE49-F238E27FC236}">
                <a16:creationId xmlns:a16="http://schemas.microsoft.com/office/drawing/2014/main" id="{CB95521D-9F03-2176-0278-FEEEF40366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425" r="3" b="13565"/>
          <a:stretch/>
        </p:blipFill>
        <p:spPr bwMode="auto">
          <a:xfrm>
            <a:off x="4457712" y="3564974"/>
            <a:ext cx="3685031" cy="2505456"/>
          </a:xfrm>
          <a:prstGeom prst="rect">
            <a:avLst/>
          </a:prstGeom>
          <a:noFill/>
          <a:extLst>
            <a:ext uri="{909E8E84-426E-40DD-AFC4-6F175D3DCCD1}">
              <a14:hiddenFill xmlns:a14="http://schemas.microsoft.com/office/drawing/2010/main">
                <a:solidFill>
                  <a:srgbClr val="FFFFFF"/>
                </a:solidFill>
              </a14:hiddenFill>
            </a:ext>
          </a:extLst>
        </p:spPr>
      </p:pic>
      <p:sp>
        <p:nvSpPr>
          <p:cNvPr id="4157" name="Rectangle 415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7360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1" name="Rectangle 1047">
            <a:extLst>
              <a:ext uri="{FF2B5EF4-FFF2-40B4-BE49-F238E27FC236}">
                <a16:creationId xmlns:a16="http://schemas.microsoft.com/office/drawing/2014/main" id="{C76F23D8-F48E-4408-B216-AF6FBEB31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50" name="Rectangle 1049">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9A93FD-01CE-2FC1-79DC-0C60D78E4E21}"/>
              </a:ext>
            </a:extLst>
          </p:cNvPr>
          <p:cNvSpPr>
            <a:spLocks noGrp="1"/>
          </p:cNvSpPr>
          <p:nvPr>
            <p:ph type="title"/>
          </p:nvPr>
        </p:nvSpPr>
        <p:spPr>
          <a:xfrm>
            <a:off x="868680" y="483732"/>
            <a:ext cx="5001768" cy="1185353"/>
          </a:xfrm>
        </p:spPr>
        <p:txBody>
          <a:bodyPr vert="horz" lIns="91440" tIns="45720" rIns="91440" bIns="45720" rtlCol="0" anchor="ctr">
            <a:normAutofit/>
          </a:bodyPr>
          <a:lstStyle/>
          <a:p>
            <a:r>
              <a:rPr lang="en-US" sz="3600" dirty="0">
                <a:latin typeface="+mn-lt"/>
              </a:rPr>
              <a:t>March continued:</a:t>
            </a:r>
          </a:p>
        </p:txBody>
      </p:sp>
      <p:sp>
        <p:nvSpPr>
          <p:cNvPr id="1052" name="Rectangle 1051">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57362"/>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4" name="Rectangle 1053">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2412" y="1067264"/>
            <a:ext cx="1021458"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2" name="Picture 8" descr="May be an image of 1 person">
            <a:extLst>
              <a:ext uri="{FF2B5EF4-FFF2-40B4-BE49-F238E27FC236}">
                <a16:creationId xmlns:a16="http://schemas.microsoft.com/office/drawing/2014/main" id="{D5096FBD-4E73-E24F-6E53-1E007816FE2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47251" y="2213748"/>
            <a:ext cx="2340292" cy="41605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y be an image of dessert and indoor">
            <a:extLst>
              <a:ext uri="{FF2B5EF4-FFF2-40B4-BE49-F238E27FC236}">
                <a16:creationId xmlns:a16="http://schemas.microsoft.com/office/drawing/2014/main" id="{043D105E-D3DC-CDC8-FCD6-A82D5ECF66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85892" y="2213748"/>
            <a:ext cx="2340292" cy="41605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y be an image of 5 people and indoor">
            <a:extLst>
              <a:ext uri="{FF2B5EF4-FFF2-40B4-BE49-F238E27FC236}">
                <a16:creationId xmlns:a16="http://schemas.microsoft.com/office/drawing/2014/main" id="{C80F7797-0830-BDF9-DDD7-5DB5206A8DC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308610" y="2213748"/>
            <a:ext cx="2340292" cy="41605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ay be an image of text that says &quot;Kirkby Malham Parish Hall SPRING FAIR Stephen Waterhouse art Malham Hampers Usborne Books Home-made Cakes Karen Thompson personalised gifts and much more Pimms, tea/coffee and cake available Monday 27th March, 5 to 8pm Forn. M”P44169&quot;">
            <a:extLst>
              <a:ext uri="{FF2B5EF4-FFF2-40B4-BE49-F238E27FC236}">
                <a16:creationId xmlns:a16="http://schemas.microsoft.com/office/drawing/2014/main" id="{9E4CEA4C-3BF9-DA2C-614D-9E06154CAB1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22800" y="2628320"/>
            <a:ext cx="2340292" cy="3331376"/>
          </a:xfrm>
          <a:prstGeom prst="rect">
            <a:avLst/>
          </a:prstGeom>
          <a:noFill/>
          <a:ln w="76200">
            <a:solidFill>
              <a:schemeClr val="accent6"/>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CFDA6C2-C28E-703A-37E2-D4C6A3D1C675}"/>
              </a:ext>
            </a:extLst>
          </p:cNvPr>
          <p:cNvSpPr txBox="1"/>
          <p:nvPr/>
        </p:nvSpPr>
        <p:spPr>
          <a:xfrm>
            <a:off x="4361688" y="721706"/>
            <a:ext cx="6611112" cy="646331"/>
          </a:xfrm>
          <a:prstGeom prst="rect">
            <a:avLst/>
          </a:prstGeom>
          <a:noFill/>
        </p:spPr>
        <p:txBody>
          <a:bodyPr wrap="square" rtlCol="0">
            <a:spAutoFit/>
          </a:bodyPr>
          <a:lstStyle/>
          <a:p>
            <a:r>
              <a:rPr lang="en-GB" sz="3600" dirty="0"/>
              <a:t>Crafts and cakes at the Spring Fair</a:t>
            </a:r>
          </a:p>
        </p:txBody>
      </p:sp>
    </p:spTree>
    <p:extLst>
      <p:ext uri="{BB962C8B-B14F-4D97-AF65-F5344CB8AC3E}">
        <p14:creationId xmlns:p14="http://schemas.microsoft.com/office/powerpoint/2010/main" val="1443614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37" name="Rectangle 2118">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4" descr="No photo description available.">
            <a:extLst>
              <a:ext uri="{FF2B5EF4-FFF2-40B4-BE49-F238E27FC236}">
                <a16:creationId xmlns:a16="http://schemas.microsoft.com/office/drawing/2014/main" id="{DF8A997E-3CE5-51D5-4760-7F3E5B8699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46" r="24776" b="4"/>
          <a:stretch/>
        </p:blipFill>
        <p:spPr bwMode="auto">
          <a:xfrm>
            <a:off x="615207" y="623274"/>
            <a:ext cx="2535680" cy="276508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CCD21DF3-73D2-2001-747E-EF82391E07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92" r="-3" b="14721"/>
          <a:stretch/>
        </p:blipFill>
        <p:spPr bwMode="auto">
          <a:xfrm>
            <a:off x="3242327" y="623275"/>
            <a:ext cx="2535680" cy="27650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CDA2CC24-B399-DC74-FBF8-FAC8B63F42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505" r="3" b="7907"/>
          <a:stretch/>
        </p:blipFill>
        <p:spPr bwMode="auto">
          <a:xfrm>
            <a:off x="621673" y="3469641"/>
            <a:ext cx="5149869" cy="2765085"/>
          </a:xfrm>
          <a:prstGeom prst="rect">
            <a:avLst/>
          </a:prstGeom>
          <a:noFill/>
          <a:extLst>
            <a:ext uri="{909E8E84-426E-40DD-AFC4-6F175D3DCCD1}">
              <a14:hiddenFill xmlns:a14="http://schemas.microsoft.com/office/drawing/2010/main">
                <a:solidFill>
                  <a:srgbClr val="FFFFFF"/>
                </a:solidFill>
              </a14:hiddenFill>
            </a:ext>
          </a:extLst>
        </p:spPr>
      </p:pic>
      <p:sp>
        <p:nvSpPr>
          <p:cNvPr id="2138" name="Right Triangle 212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39" name="Rectangle 2122">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623275"/>
            <a:ext cx="545082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7468A0-85D1-6AE4-8F02-81BAD7F6B81F}"/>
              </a:ext>
            </a:extLst>
          </p:cNvPr>
          <p:cNvSpPr>
            <a:spLocks noGrp="1"/>
          </p:cNvSpPr>
          <p:nvPr>
            <p:ph type="title"/>
          </p:nvPr>
        </p:nvSpPr>
        <p:spPr>
          <a:xfrm>
            <a:off x="6668441" y="2533015"/>
            <a:ext cx="4664077" cy="3494398"/>
          </a:xfrm>
        </p:spPr>
        <p:txBody>
          <a:bodyPr vert="horz" lIns="91440" tIns="45720" rIns="91440" bIns="45720" rtlCol="0" anchor="b">
            <a:noAutofit/>
          </a:bodyPr>
          <a:lstStyle/>
          <a:p>
            <a:r>
              <a:rPr lang="en-US" sz="3200" b="1" kern="1200" dirty="0">
                <a:solidFill>
                  <a:schemeClr val="tx1"/>
                </a:solidFill>
                <a:latin typeface="+mn-lt"/>
                <a:ea typeface="+mj-ea"/>
                <a:cs typeface="+mj-cs"/>
              </a:rPr>
              <a:t>April – A walk in the Dale</a:t>
            </a:r>
            <a:br>
              <a:rPr lang="en-US" sz="3200" b="1" kern="1200" dirty="0">
                <a:solidFill>
                  <a:schemeClr val="tx1"/>
                </a:solidFill>
                <a:latin typeface="+mn-lt"/>
                <a:ea typeface="+mj-ea"/>
                <a:cs typeface="+mj-cs"/>
              </a:rPr>
            </a:br>
            <a:br>
              <a:rPr lang="en-US" sz="3200" kern="1200" dirty="0">
                <a:solidFill>
                  <a:schemeClr val="tx1"/>
                </a:solidFill>
                <a:latin typeface="+mn-lt"/>
                <a:ea typeface="+mj-ea"/>
                <a:cs typeface="+mj-cs"/>
              </a:rPr>
            </a:br>
            <a:r>
              <a:rPr lang="en-US" sz="2400" kern="1200" dirty="0">
                <a:solidFill>
                  <a:schemeClr val="tx1"/>
                </a:solidFill>
                <a:latin typeface="+mn-lt"/>
                <a:ea typeface="+mj-ea"/>
                <a:cs typeface="+mj-cs"/>
              </a:rPr>
              <a:t>The Good Friday walk from St Andrew’s in Gargrave to St Michael’s in </a:t>
            </a:r>
            <a:r>
              <a:rPr lang="en-US" sz="2400" kern="1200" dirty="0" err="1">
                <a:solidFill>
                  <a:schemeClr val="tx1"/>
                </a:solidFill>
                <a:latin typeface="+mn-lt"/>
                <a:ea typeface="+mj-ea"/>
                <a:cs typeface="+mj-cs"/>
              </a:rPr>
              <a:t>Kirkby</a:t>
            </a:r>
            <a:r>
              <a:rPr lang="en-US" sz="2400" kern="1200" dirty="0">
                <a:solidFill>
                  <a:schemeClr val="tx1"/>
                </a:solidFill>
                <a:latin typeface="+mn-lt"/>
                <a:ea typeface="+mj-ea"/>
                <a:cs typeface="+mj-cs"/>
              </a:rPr>
              <a:t> Malham and back took place in beautiful sunshine and was well attended. </a:t>
            </a:r>
            <a:br>
              <a:rPr lang="en-US" sz="2400" kern="1200" dirty="0">
                <a:solidFill>
                  <a:schemeClr val="tx1"/>
                </a:solidFill>
                <a:latin typeface="+mn-lt"/>
                <a:ea typeface="+mj-ea"/>
                <a:cs typeface="+mj-cs"/>
              </a:rPr>
            </a:br>
            <a:br>
              <a:rPr lang="en-US" sz="2400" kern="1200" dirty="0">
                <a:solidFill>
                  <a:schemeClr val="tx1"/>
                </a:solidFill>
                <a:latin typeface="+mn-lt"/>
                <a:ea typeface="+mj-ea"/>
                <a:cs typeface="+mj-cs"/>
              </a:rPr>
            </a:br>
            <a:r>
              <a:rPr lang="en-US" sz="2400" kern="1200" dirty="0">
                <a:solidFill>
                  <a:schemeClr val="tx1"/>
                </a:solidFill>
                <a:latin typeface="+mn-lt"/>
                <a:ea typeface="+mj-ea"/>
                <a:cs typeface="+mj-cs"/>
              </a:rPr>
              <a:t>Welcome refreshments were provided at the Quaker Meeting House in Airton and at St Peter’s in Coniston Cold.</a:t>
            </a:r>
            <a:br>
              <a:rPr lang="en-US" sz="2400" kern="1200" dirty="0">
                <a:solidFill>
                  <a:schemeClr val="tx1"/>
                </a:solidFill>
                <a:latin typeface="+mn-lt"/>
                <a:ea typeface="+mj-ea"/>
                <a:cs typeface="+mj-cs"/>
              </a:rPr>
            </a:br>
            <a:br>
              <a:rPr lang="en-US" sz="2400" kern="1200" dirty="0">
                <a:solidFill>
                  <a:schemeClr val="tx1"/>
                </a:solidFill>
                <a:latin typeface="+mn-lt"/>
                <a:ea typeface="+mj-ea"/>
                <a:cs typeface="+mj-cs"/>
              </a:rPr>
            </a:br>
            <a:r>
              <a:rPr lang="en-US" sz="2400" kern="1200" dirty="0">
                <a:solidFill>
                  <a:schemeClr val="tx1"/>
                </a:solidFill>
                <a:latin typeface="+mn-lt"/>
                <a:ea typeface="+mj-ea"/>
                <a:cs typeface="+mj-cs"/>
              </a:rPr>
              <a:t>St Michael’s was beautifully decorated for Easter Sunday.</a:t>
            </a:r>
          </a:p>
        </p:txBody>
      </p:sp>
    </p:spTree>
    <p:extLst>
      <p:ext uri="{BB962C8B-B14F-4D97-AF65-F5344CB8AC3E}">
        <p14:creationId xmlns:p14="http://schemas.microsoft.com/office/powerpoint/2010/main" val="2035740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9" name="Rectangle 2058">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93E6626-BA45-BAC1-4AF5-D88CBFB5CC68}"/>
              </a:ext>
            </a:extLst>
          </p:cNvPr>
          <p:cNvSpPr>
            <a:spLocks noGrp="1"/>
          </p:cNvSpPr>
          <p:nvPr>
            <p:ph type="title"/>
          </p:nvPr>
        </p:nvSpPr>
        <p:spPr>
          <a:xfrm>
            <a:off x="895739" y="390608"/>
            <a:ext cx="10744708" cy="1371600"/>
          </a:xfrm>
        </p:spPr>
        <p:txBody>
          <a:bodyPr vert="horz" lIns="91440" tIns="45720" rIns="91440" bIns="45720" rtlCol="0" anchor="ctr">
            <a:normAutofit/>
          </a:bodyPr>
          <a:lstStyle/>
          <a:p>
            <a:r>
              <a:rPr lang="en-US" sz="3600" b="1" dirty="0">
                <a:latin typeface="+mn-lt"/>
              </a:rPr>
              <a:t>April continued </a:t>
            </a:r>
            <a:r>
              <a:rPr lang="en-US" sz="3600" dirty="0">
                <a:latin typeface="+mn-lt"/>
              </a:rPr>
              <a:t>- </a:t>
            </a:r>
            <a:r>
              <a:rPr lang="en-US" sz="3100" dirty="0">
                <a:latin typeface="+mn-lt"/>
              </a:rPr>
              <a:t>Opera Singer, Nicola Mills, led the singing at this community lunch and sing-along in the Parish Hall.</a:t>
            </a:r>
          </a:p>
        </p:txBody>
      </p:sp>
      <p:sp>
        <p:nvSpPr>
          <p:cNvPr id="2061" name="Rectangle 2060">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3" name="Rectangle 2062">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May be an image of 7 people and text that says &quot;Nicola Mills pforh lon SOUP &amp; SINGING with world class Opera Singer Nicola Mills SKIPTON 0800088 TOWN HALL Culture, Heritage &amp;Community Kirkby Malham Parish Halll 13TH APRIL 11:00AM 2:00PM Free community lunch and sing-along coming to a Craven venue near you!&quot;">
            <a:extLst>
              <a:ext uri="{FF2B5EF4-FFF2-40B4-BE49-F238E27FC236}">
                <a16:creationId xmlns:a16="http://schemas.microsoft.com/office/drawing/2014/main" id="{F2A4ED23-C8B8-23C1-01DE-6BBB7E69EE0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2799" y="2191939"/>
            <a:ext cx="3081453" cy="435541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ADADC66-0B0A-B09C-BED8-E977106A99E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19905" y="2182753"/>
            <a:ext cx="5728997" cy="429674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ot Vegetable Soup Stock Clipart | Royalty-Free | FreeImages">
            <a:extLst>
              <a:ext uri="{FF2B5EF4-FFF2-40B4-BE49-F238E27FC236}">
                <a16:creationId xmlns:a16="http://schemas.microsoft.com/office/drawing/2014/main" id="{E2090B45-DA2C-C33A-AA96-0BEC93C3A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1925" y="2698813"/>
            <a:ext cx="1828222" cy="153023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ELONG Choir - Touchbase">
            <a:extLst>
              <a:ext uri="{FF2B5EF4-FFF2-40B4-BE49-F238E27FC236}">
                <a16:creationId xmlns:a16="http://schemas.microsoft.com/office/drawing/2014/main" id="{EED7BCB0-48E7-4F77-8862-F07BDCB32E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1925" y="4669703"/>
            <a:ext cx="1698145" cy="1497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708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4" name="Rectangle 1043">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6B2155-A5AD-CC0F-8505-96A6B7E0E66F}"/>
              </a:ext>
            </a:extLst>
          </p:cNvPr>
          <p:cNvSpPr>
            <a:spLocks noGrp="1"/>
          </p:cNvSpPr>
          <p:nvPr>
            <p:ph type="title"/>
          </p:nvPr>
        </p:nvSpPr>
        <p:spPr>
          <a:xfrm>
            <a:off x="838200" y="4435052"/>
            <a:ext cx="3093720" cy="1645920"/>
          </a:xfrm>
        </p:spPr>
        <p:txBody>
          <a:bodyPr vert="horz" lIns="91440" tIns="45720" rIns="91440" bIns="45720" rtlCol="0" anchor="ctr">
            <a:normAutofit/>
          </a:bodyPr>
          <a:lstStyle/>
          <a:p>
            <a:r>
              <a:rPr lang="en-US" sz="2800" b="1" kern="1200" dirty="0">
                <a:solidFill>
                  <a:schemeClr val="tx1"/>
                </a:solidFill>
                <a:latin typeface="+mn-lt"/>
                <a:ea typeface="+mj-ea"/>
                <a:cs typeface="+mj-cs"/>
              </a:rPr>
              <a:t>May 6</a:t>
            </a:r>
            <a:r>
              <a:rPr lang="en-US" sz="2800" b="1" kern="1200" baseline="30000" dirty="0">
                <a:solidFill>
                  <a:schemeClr val="tx1"/>
                </a:solidFill>
                <a:latin typeface="+mn-lt"/>
                <a:ea typeface="+mj-ea"/>
                <a:cs typeface="+mj-cs"/>
              </a:rPr>
              <a:t>th</a:t>
            </a:r>
            <a:r>
              <a:rPr lang="en-US" sz="2800" b="1" kern="1200" dirty="0">
                <a:solidFill>
                  <a:schemeClr val="tx1"/>
                </a:solidFill>
                <a:latin typeface="+mn-lt"/>
                <a:ea typeface="+mj-ea"/>
                <a:cs typeface="+mj-cs"/>
              </a:rPr>
              <a:t> – The Coronation of King Charles III</a:t>
            </a:r>
          </a:p>
        </p:txBody>
      </p:sp>
      <p:pic>
        <p:nvPicPr>
          <p:cNvPr id="1028" name="Picture 4" descr="May be an image of 9 people and the Cotswolds">
            <a:extLst>
              <a:ext uri="{FF2B5EF4-FFF2-40B4-BE49-F238E27FC236}">
                <a16:creationId xmlns:a16="http://schemas.microsoft.com/office/drawing/2014/main" id="{3BCD6E90-FF96-6D0B-9070-CA90CB564D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17" r="13552" b="-2"/>
          <a:stretch/>
        </p:blipFill>
        <p:spPr bwMode="auto">
          <a:xfrm>
            <a:off x="20" y="-6"/>
            <a:ext cx="393190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photo description available.">
            <a:extLst>
              <a:ext uri="{FF2B5EF4-FFF2-40B4-BE49-F238E27FC236}">
                <a16:creationId xmlns:a16="http://schemas.microsoft.com/office/drawing/2014/main" id="{D3817A42-C1A0-132F-AC52-C723FA31F9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066" r="-3" b="7536"/>
          <a:stretch/>
        </p:blipFill>
        <p:spPr bwMode="auto">
          <a:xfrm>
            <a:off x="4130040" y="6"/>
            <a:ext cx="3931920" cy="40050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FC9AF75-A3D6-01BF-4173-7975025AD1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96" r="22772" b="-2"/>
          <a:stretch/>
        </p:blipFill>
        <p:spPr bwMode="auto">
          <a:xfrm>
            <a:off x="8260080" y="-1"/>
            <a:ext cx="3931920" cy="4005072"/>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1045">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8" name="Rectangle 1047">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4B5BC89-DEE4-5AF8-75F0-0662BEA40847}"/>
              </a:ext>
            </a:extLst>
          </p:cNvPr>
          <p:cNvSpPr txBox="1"/>
          <p:nvPr/>
        </p:nvSpPr>
        <p:spPr>
          <a:xfrm>
            <a:off x="4380266" y="4435052"/>
            <a:ext cx="7104188" cy="1645920"/>
          </a:xfrm>
          <a:prstGeom prst="rect">
            <a:avLst/>
          </a:prstGeom>
        </p:spPr>
        <p:txBody>
          <a:bodyPr vert="horz" lIns="91440" tIns="45720" rIns="91440" bIns="45720" rtlCol="0" anchor="ctr">
            <a:normAutofit/>
          </a:bodyPr>
          <a:lstStyle/>
          <a:p>
            <a:pPr>
              <a:lnSpc>
                <a:spcPct val="90000"/>
              </a:lnSpc>
              <a:spcAft>
                <a:spcPts val="600"/>
              </a:spcAft>
            </a:pPr>
            <a:r>
              <a:rPr lang="en-US" sz="2800" dirty="0"/>
              <a:t>Taking a walk round the village on the morning of 6</a:t>
            </a:r>
            <a:r>
              <a:rPr lang="en-US" sz="2800" baseline="30000" dirty="0"/>
              <a:t>th</a:t>
            </a:r>
            <a:r>
              <a:rPr lang="en-US" sz="2800" dirty="0"/>
              <a:t> May you could see flags flying and hear the bells ringing as the bellringers joined in with “Ring for the King”. </a:t>
            </a:r>
          </a:p>
        </p:txBody>
      </p:sp>
    </p:spTree>
    <p:extLst>
      <p:ext uri="{BB962C8B-B14F-4D97-AF65-F5344CB8AC3E}">
        <p14:creationId xmlns:p14="http://schemas.microsoft.com/office/powerpoint/2010/main" val="128915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4" name="Rectangle 2073">
            <a:extLst>
              <a:ext uri="{FF2B5EF4-FFF2-40B4-BE49-F238E27FC236}">
                <a16:creationId xmlns:a16="http://schemas.microsoft.com/office/drawing/2014/main" id="{B9E248E0-55F8-4E45-A07F-B49E0EEA9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Arc 2075">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92014">
            <a:off x="3109564" y="70484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417CD802-F7BE-C774-C427-1B33280BEF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762" r="-1" b="11763"/>
          <a:stretch/>
        </p:blipFill>
        <p:spPr bwMode="auto">
          <a:xfrm>
            <a:off x="4252394" y="2577601"/>
            <a:ext cx="7462838" cy="4280399"/>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5E5AAD-A4B1-6DD7-B5CB-353EC7E57C53}"/>
              </a:ext>
            </a:extLst>
          </p:cNvPr>
          <p:cNvSpPr>
            <a:spLocks noGrp="1"/>
          </p:cNvSpPr>
          <p:nvPr>
            <p:ph type="title"/>
          </p:nvPr>
        </p:nvSpPr>
        <p:spPr>
          <a:xfrm>
            <a:off x="602479" y="1174806"/>
            <a:ext cx="4001034" cy="3985111"/>
          </a:xfrm>
        </p:spPr>
        <p:txBody>
          <a:bodyPr vert="horz" lIns="91440" tIns="45720" rIns="91440" bIns="45720" rtlCol="0" anchor="b">
            <a:normAutofit fontScale="90000"/>
          </a:bodyPr>
          <a:lstStyle/>
          <a:p>
            <a:r>
              <a:rPr lang="en-US" sz="2800" b="1" kern="1200" dirty="0">
                <a:solidFill>
                  <a:schemeClr val="tx1"/>
                </a:solidFill>
                <a:latin typeface="+mn-lt"/>
                <a:ea typeface="+mj-ea"/>
                <a:cs typeface="+mj-cs"/>
              </a:rPr>
              <a:t>May 6</a:t>
            </a:r>
            <a:r>
              <a:rPr lang="en-US" sz="2800" b="1" kern="1200" baseline="30000" dirty="0">
                <a:solidFill>
                  <a:schemeClr val="tx1"/>
                </a:solidFill>
                <a:latin typeface="+mn-lt"/>
                <a:ea typeface="+mj-ea"/>
                <a:cs typeface="+mj-cs"/>
              </a:rPr>
              <a:t>th</a:t>
            </a:r>
            <a:r>
              <a:rPr lang="en-US" sz="2800" b="1" kern="1200" dirty="0">
                <a:solidFill>
                  <a:schemeClr val="tx1"/>
                </a:solidFill>
                <a:latin typeface="+mn-lt"/>
                <a:ea typeface="+mj-ea"/>
                <a:cs typeface="+mj-cs"/>
              </a:rPr>
              <a:t> – evening</a:t>
            </a:r>
            <a:br>
              <a:rPr lang="en-US" sz="2800" b="1" kern="1200" dirty="0">
                <a:solidFill>
                  <a:schemeClr val="tx1"/>
                </a:solidFill>
                <a:latin typeface="+mn-lt"/>
                <a:ea typeface="+mj-ea"/>
                <a:cs typeface="+mj-cs"/>
              </a:rPr>
            </a:br>
            <a:br>
              <a:rPr lang="en-US" sz="2800" kern="1200" dirty="0">
                <a:solidFill>
                  <a:schemeClr val="tx1"/>
                </a:solidFill>
                <a:latin typeface="+mn-lt"/>
                <a:ea typeface="+mj-ea"/>
                <a:cs typeface="+mj-cs"/>
              </a:rPr>
            </a:br>
            <a:r>
              <a:rPr lang="en-US" sz="2800" kern="1200" dirty="0">
                <a:solidFill>
                  <a:schemeClr val="tx1"/>
                </a:solidFill>
                <a:latin typeface="+mn-lt"/>
                <a:ea typeface="+mj-ea"/>
                <a:cs typeface="+mj-cs"/>
              </a:rPr>
              <a:t>The community came together to celebrate the Coronation at the Parish Hall with Callum Spencer providing the music.</a:t>
            </a:r>
            <a:br>
              <a:rPr lang="en-US" sz="2800" kern="1200" dirty="0">
                <a:solidFill>
                  <a:schemeClr val="tx1"/>
                </a:solidFill>
                <a:latin typeface="+mn-lt"/>
                <a:ea typeface="+mj-ea"/>
                <a:cs typeface="+mj-cs"/>
              </a:rPr>
            </a:br>
            <a:br>
              <a:rPr lang="en-US" sz="2800" kern="1200" dirty="0">
                <a:solidFill>
                  <a:schemeClr val="tx1"/>
                </a:solidFill>
                <a:latin typeface="+mn-lt"/>
                <a:ea typeface="+mj-ea"/>
                <a:cs typeface="+mj-cs"/>
              </a:rPr>
            </a:br>
            <a:r>
              <a:rPr lang="en-US" sz="2800" kern="1200" dirty="0">
                <a:solidFill>
                  <a:schemeClr val="tx1"/>
                </a:solidFill>
                <a:latin typeface="+mn-lt"/>
                <a:ea typeface="+mj-ea"/>
                <a:cs typeface="+mj-cs"/>
              </a:rPr>
              <a:t>Further celebrations took place in Airton and Malham over the weekend.</a:t>
            </a:r>
          </a:p>
        </p:txBody>
      </p:sp>
      <p:pic>
        <p:nvPicPr>
          <p:cNvPr id="2052" name="Picture 4">
            <a:extLst>
              <a:ext uri="{FF2B5EF4-FFF2-40B4-BE49-F238E27FC236}">
                <a16:creationId xmlns:a16="http://schemas.microsoft.com/office/drawing/2014/main" id="{5C85C3F1-C146-5C41-E578-7DD50EFA53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37" b="9031"/>
          <a:stretch/>
        </p:blipFill>
        <p:spPr bwMode="auto">
          <a:xfrm>
            <a:off x="8610600" y="10"/>
            <a:ext cx="3581400" cy="3769196"/>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531FDA-1F21-92C9-AA9E-229F9156CF4E}"/>
              </a:ext>
            </a:extLst>
          </p:cNvPr>
          <p:cNvSpPr txBox="1"/>
          <p:nvPr/>
        </p:nvSpPr>
        <p:spPr>
          <a:xfrm>
            <a:off x="3372954" y="574642"/>
            <a:ext cx="2857499" cy="1200329"/>
          </a:xfrm>
          <a:prstGeom prst="rect">
            <a:avLst/>
          </a:prstGeom>
          <a:solidFill>
            <a:schemeClr val="bg1"/>
          </a:solidFill>
        </p:spPr>
        <p:txBody>
          <a:bodyPr wrap="square" rtlCol="0">
            <a:spAutoFit/>
          </a:bodyPr>
          <a:lstStyle/>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840471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44" name="Rectangle 3133">
            <a:extLst>
              <a:ext uri="{FF2B5EF4-FFF2-40B4-BE49-F238E27FC236}">
                <a16:creationId xmlns:a16="http://schemas.microsoft.com/office/drawing/2014/main" id="{F48EDAF9-5D81-42FA-AAE2-818ED3189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45" name="Group 3135">
            <a:extLst>
              <a:ext uri="{FF2B5EF4-FFF2-40B4-BE49-F238E27FC236}">
                <a16:creationId xmlns:a16="http://schemas.microsoft.com/office/drawing/2014/main" id="{A9270323-9616-4384-857D-E86B78272E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3137" name="Rectangle 3136">
              <a:extLst>
                <a:ext uri="{FF2B5EF4-FFF2-40B4-BE49-F238E27FC236}">
                  <a16:creationId xmlns:a16="http://schemas.microsoft.com/office/drawing/2014/main" id="{8A3838D5-9565-4601-BAC3-D1B5BDB80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6" name="Rectangle 3137">
              <a:extLst>
                <a:ext uri="{FF2B5EF4-FFF2-40B4-BE49-F238E27FC236}">
                  <a16:creationId xmlns:a16="http://schemas.microsoft.com/office/drawing/2014/main" id="{3349A4B8-3246-4579-922E-FE1155C7F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47" name="Rectangle 3139">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452DE-7CBE-5DA2-D624-52AD0B0FE9E5}"/>
              </a:ext>
            </a:extLst>
          </p:cNvPr>
          <p:cNvSpPr>
            <a:spLocks noGrp="1"/>
          </p:cNvSpPr>
          <p:nvPr>
            <p:ph type="title"/>
          </p:nvPr>
        </p:nvSpPr>
        <p:spPr>
          <a:xfrm>
            <a:off x="7446893" y="847827"/>
            <a:ext cx="3879272" cy="1169585"/>
          </a:xfrm>
        </p:spPr>
        <p:txBody>
          <a:bodyPr vert="horz" lIns="91440" tIns="45720" rIns="91440" bIns="45720" rtlCol="0" anchor="b">
            <a:normAutofit/>
          </a:bodyPr>
          <a:lstStyle/>
          <a:p>
            <a:r>
              <a:rPr lang="en-US" sz="3500" kern="1200" dirty="0">
                <a:solidFill>
                  <a:schemeClr val="tx1"/>
                </a:solidFill>
                <a:latin typeface="+mj-lt"/>
                <a:ea typeface="+mj-ea"/>
                <a:cs typeface="+mj-cs"/>
              </a:rPr>
              <a:t>Monday 8</a:t>
            </a:r>
            <a:r>
              <a:rPr lang="en-US" sz="3500" kern="1200" baseline="30000" dirty="0">
                <a:solidFill>
                  <a:schemeClr val="tx1"/>
                </a:solidFill>
                <a:latin typeface="+mj-lt"/>
                <a:ea typeface="+mj-ea"/>
                <a:cs typeface="+mj-cs"/>
              </a:rPr>
              <a:t>th</a:t>
            </a:r>
            <a:r>
              <a:rPr lang="en-US" sz="3500" kern="1200" dirty="0">
                <a:solidFill>
                  <a:schemeClr val="tx1"/>
                </a:solidFill>
                <a:latin typeface="+mj-lt"/>
                <a:ea typeface="+mj-ea"/>
                <a:cs typeface="+mj-cs"/>
              </a:rPr>
              <a:t> May - “The Big Help Out”.</a:t>
            </a:r>
          </a:p>
        </p:txBody>
      </p:sp>
      <p:pic>
        <p:nvPicPr>
          <p:cNvPr id="3076" name="Picture 4" descr="May be an image of 3 people and the Cotswolds">
            <a:extLst>
              <a:ext uri="{FF2B5EF4-FFF2-40B4-BE49-F238E27FC236}">
                <a16:creationId xmlns:a16="http://schemas.microsoft.com/office/drawing/2014/main" id="{1EF8B59E-7AD0-C870-80BA-F057FFAD3C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901" r="1883" b="4"/>
          <a:stretch/>
        </p:blipFill>
        <p:spPr bwMode="auto">
          <a:xfrm>
            <a:off x="772007" y="790911"/>
            <a:ext cx="2499351" cy="170992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No photo description available.">
            <a:extLst>
              <a:ext uri="{FF2B5EF4-FFF2-40B4-BE49-F238E27FC236}">
                <a16:creationId xmlns:a16="http://schemas.microsoft.com/office/drawing/2014/main" id="{478D0C49-58B9-A6A9-6C03-24405DDC7A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991" b="1"/>
          <a:stretch/>
        </p:blipFill>
        <p:spPr bwMode="auto">
          <a:xfrm>
            <a:off x="3408218" y="790912"/>
            <a:ext cx="3673583" cy="5381962"/>
          </a:xfrm>
          <a:prstGeom prst="rect">
            <a:avLst/>
          </a:prstGeom>
          <a:noFill/>
          <a:extLst>
            <a:ext uri="{909E8E84-426E-40DD-AFC4-6F175D3DCCD1}">
              <a14:hiddenFill xmlns:a14="http://schemas.microsoft.com/office/drawing/2010/main">
                <a:solidFill>
                  <a:srgbClr val="FFFFFF"/>
                </a:solidFill>
              </a14:hiddenFill>
            </a:ext>
          </a:extLst>
        </p:spPr>
      </p:pic>
      <p:sp>
        <p:nvSpPr>
          <p:cNvPr id="3148" name="Rectangle 3141">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532495" y="2188548"/>
            <a:ext cx="361549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a:extLst>
              <a:ext uri="{FF2B5EF4-FFF2-40B4-BE49-F238E27FC236}">
                <a16:creationId xmlns:a16="http://schemas.microsoft.com/office/drawing/2014/main" id="{47681D43-6992-520E-7D88-6EA1ABF760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86" r="-6" b="2023"/>
          <a:stretch/>
        </p:blipFill>
        <p:spPr bwMode="auto">
          <a:xfrm>
            <a:off x="781396" y="2619851"/>
            <a:ext cx="2499350" cy="170992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ountries Want to Plant Trees to Offset Their Carbon Emissions, but There  Isn't Enough Land on Earth to Grow Them - Inside Climate News">
            <a:extLst>
              <a:ext uri="{FF2B5EF4-FFF2-40B4-BE49-F238E27FC236}">
                <a16:creationId xmlns:a16="http://schemas.microsoft.com/office/drawing/2014/main" id="{D087E170-202C-2133-5816-5C4724D52B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32" r="1" b="1"/>
          <a:stretch/>
        </p:blipFill>
        <p:spPr bwMode="auto">
          <a:xfrm>
            <a:off x="775865" y="4447296"/>
            <a:ext cx="2499350" cy="17099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49C55DD-F2DD-EAEC-EDBD-5FAB8F613CCA}"/>
              </a:ext>
            </a:extLst>
          </p:cNvPr>
          <p:cNvSpPr txBox="1"/>
          <p:nvPr/>
        </p:nvSpPr>
        <p:spPr>
          <a:xfrm>
            <a:off x="7448204" y="2508105"/>
            <a:ext cx="3879272" cy="363249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dirty="0"/>
              <a:t>Our community is blessed to have many people who give up their time to volunteer </a:t>
            </a:r>
            <a:r>
              <a:rPr lang="en-US" sz="1900"/>
              <a:t>in different </a:t>
            </a:r>
            <a:r>
              <a:rPr lang="en-US" sz="1900" dirty="0"/>
              <a:t>ways, whether as individuals or as part of an </a:t>
            </a:r>
            <a:r>
              <a:rPr lang="en-US" sz="1900" dirty="0" err="1"/>
              <a:t>organisation</a:t>
            </a:r>
            <a:r>
              <a:rPr lang="en-US" sz="1900" dirty="0"/>
              <a:t> or charity. </a:t>
            </a:r>
          </a:p>
          <a:p>
            <a:pPr indent="-228600">
              <a:lnSpc>
                <a:spcPct val="90000"/>
              </a:lnSpc>
              <a:spcAft>
                <a:spcPts val="600"/>
              </a:spcAft>
              <a:buFont typeface="Arial" panose="020B0604020202020204" pitchFamily="34" charset="0"/>
              <a:buChar char="•"/>
            </a:pPr>
            <a:endParaRPr lang="en-US" sz="1900" dirty="0"/>
          </a:p>
          <a:p>
            <a:pPr indent="-228600">
              <a:lnSpc>
                <a:spcPct val="90000"/>
              </a:lnSpc>
              <a:spcAft>
                <a:spcPts val="600"/>
              </a:spcAft>
              <a:buFont typeface="Arial" panose="020B0604020202020204" pitchFamily="34" charset="0"/>
              <a:buChar char="•"/>
            </a:pPr>
            <a:r>
              <a:rPr lang="en-US" sz="1900" dirty="0"/>
              <a:t>A special thank you to those who help to help to conserve and protect our local environment  e.g. through litter picking, recycling, tree planting and mowing the grass at the church</a:t>
            </a:r>
          </a:p>
        </p:txBody>
      </p:sp>
    </p:spTree>
    <p:extLst>
      <p:ext uri="{BB962C8B-B14F-4D97-AF65-F5344CB8AC3E}">
        <p14:creationId xmlns:p14="http://schemas.microsoft.com/office/powerpoint/2010/main" val="1267851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4" name="Rectangle 1063">
            <a:extLst>
              <a:ext uri="{FF2B5EF4-FFF2-40B4-BE49-F238E27FC236}">
                <a16:creationId xmlns:a16="http://schemas.microsoft.com/office/drawing/2014/main" id="{6A420356-7094-4893-BC3A-E0932A72F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977AED-7834-9C7E-EA89-C80570E6F6A9}"/>
              </a:ext>
            </a:extLst>
          </p:cNvPr>
          <p:cNvSpPr>
            <a:spLocks noGrp="1"/>
          </p:cNvSpPr>
          <p:nvPr>
            <p:ph type="title"/>
          </p:nvPr>
        </p:nvSpPr>
        <p:spPr>
          <a:xfrm>
            <a:off x="8475919" y="1144769"/>
            <a:ext cx="3340962" cy="4133078"/>
          </a:xfrm>
        </p:spPr>
        <p:txBody>
          <a:bodyPr vert="horz" lIns="91440" tIns="45720" rIns="91440" bIns="45720" rtlCol="0" anchor="b">
            <a:normAutofit fontScale="90000"/>
          </a:bodyPr>
          <a:lstStyle/>
          <a:p>
            <a:r>
              <a:rPr lang="en-US" sz="4000" kern="1200" dirty="0">
                <a:solidFill>
                  <a:schemeClr val="tx1"/>
                </a:solidFill>
                <a:latin typeface="+mj-lt"/>
                <a:ea typeface="+mj-ea"/>
                <a:cs typeface="+mj-cs"/>
              </a:rPr>
              <a:t>27</a:t>
            </a:r>
            <a:r>
              <a:rPr lang="en-US" sz="4000" kern="1200" baseline="30000" dirty="0">
                <a:solidFill>
                  <a:schemeClr val="tx1"/>
                </a:solidFill>
                <a:latin typeface="+mj-lt"/>
                <a:ea typeface="+mj-ea"/>
                <a:cs typeface="+mj-cs"/>
              </a:rPr>
              <a:t>th</a:t>
            </a:r>
            <a:r>
              <a:rPr lang="en-US" sz="4000" kern="1200" dirty="0">
                <a:solidFill>
                  <a:schemeClr val="tx1"/>
                </a:solidFill>
                <a:latin typeface="+mj-lt"/>
                <a:ea typeface="+mj-ea"/>
                <a:cs typeface="+mj-cs"/>
              </a:rPr>
              <a:t> May – Spring Bank Holiday Weekend.</a:t>
            </a:r>
            <a:br>
              <a:rPr lang="en-US" sz="4000" kern="1200" dirty="0">
                <a:solidFill>
                  <a:schemeClr val="tx1"/>
                </a:solidFill>
                <a:latin typeface="+mj-lt"/>
                <a:ea typeface="+mj-ea"/>
                <a:cs typeface="+mj-cs"/>
              </a:rPr>
            </a:br>
            <a:br>
              <a:rPr lang="en-US" sz="4000" dirty="0"/>
            </a:br>
            <a:r>
              <a:rPr lang="en-US" sz="4000" kern="1200" dirty="0">
                <a:solidFill>
                  <a:schemeClr val="tx1"/>
                </a:solidFill>
                <a:latin typeface="+mj-lt"/>
                <a:ea typeface="+mj-ea"/>
                <a:cs typeface="+mj-cs"/>
              </a:rPr>
              <a:t> Morris dancers on tour dancing at The Vic.</a:t>
            </a:r>
          </a:p>
        </p:txBody>
      </p:sp>
      <p:pic>
        <p:nvPicPr>
          <p:cNvPr id="1026" name="Picture 2">
            <a:extLst>
              <a:ext uri="{FF2B5EF4-FFF2-40B4-BE49-F238E27FC236}">
                <a16:creationId xmlns:a16="http://schemas.microsoft.com/office/drawing/2014/main" id="{E2882537-84B4-0575-C552-F273E569B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598" r="-2" b="28553"/>
          <a:stretch/>
        </p:blipFill>
        <p:spPr bwMode="auto">
          <a:xfrm>
            <a:off x="1" y="10"/>
            <a:ext cx="3547872" cy="32095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5DD26B9-0444-2FD9-737D-4DCCD9E862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852" r="-1" b="16147"/>
          <a:stretch/>
        </p:blipFill>
        <p:spPr bwMode="auto">
          <a:xfrm>
            <a:off x="20" y="3310128"/>
            <a:ext cx="3547852" cy="35478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9F040ED-B57D-7406-0285-B1593169ED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28399"/>
          <a:stretch/>
        </p:blipFill>
        <p:spPr bwMode="auto">
          <a:xfrm>
            <a:off x="3665257" y="10"/>
            <a:ext cx="4329273" cy="4133078"/>
          </a:xfrm>
          <a:prstGeom prst="rect">
            <a:avLst/>
          </a:prstGeom>
          <a:noFill/>
          <a:extLst>
            <a:ext uri="{909E8E84-426E-40DD-AFC4-6F175D3DCCD1}">
              <a14:hiddenFill xmlns:a14="http://schemas.microsoft.com/office/drawing/2010/main">
                <a:solidFill>
                  <a:srgbClr val="FFFFFF"/>
                </a:solidFill>
              </a14:hiddenFill>
            </a:ext>
          </a:extLst>
        </p:spPr>
      </p:pic>
      <p:sp>
        <p:nvSpPr>
          <p:cNvPr id="1066" name="Rectangle 1065">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804995"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8" name="Rectangle 1067">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75918" y="4177748"/>
            <a:ext cx="332539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3AA8C80-485E-46EA-6E6C-0FA157095F22}"/>
              </a:ext>
            </a:extLst>
          </p:cNvPr>
          <p:cNvPicPr>
            <a:picLocks noChangeAspect="1"/>
          </p:cNvPicPr>
          <p:nvPr/>
        </p:nvPicPr>
        <p:blipFill rotWithShape="1">
          <a:blip r:embed="rId5"/>
          <a:srcRect t="20801" r="1" b="33736"/>
          <a:stretch/>
        </p:blipFill>
        <p:spPr>
          <a:xfrm>
            <a:off x="3665254" y="4233672"/>
            <a:ext cx="4329274" cy="2624328"/>
          </a:xfrm>
          <a:prstGeom prst="rect">
            <a:avLst/>
          </a:prstGeom>
        </p:spPr>
      </p:pic>
    </p:spTree>
    <p:extLst>
      <p:ext uri="{BB962C8B-B14F-4D97-AF65-F5344CB8AC3E}">
        <p14:creationId xmlns:p14="http://schemas.microsoft.com/office/powerpoint/2010/main" val="440621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5" name="Rectangle 1059">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40BFD8-8D15-3296-493E-D59C213FAD9E}"/>
              </a:ext>
            </a:extLst>
          </p:cNvPr>
          <p:cNvSpPr>
            <a:spLocks noGrp="1"/>
          </p:cNvSpPr>
          <p:nvPr>
            <p:ph type="title"/>
          </p:nvPr>
        </p:nvSpPr>
        <p:spPr>
          <a:xfrm>
            <a:off x="9267909" y="2023110"/>
            <a:ext cx="2469624" cy="2846070"/>
          </a:xfrm>
        </p:spPr>
        <p:txBody>
          <a:bodyPr vert="horz" lIns="91440" tIns="45720" rIns="91440" bIns="45720" rtlCol="0" anchor="ctr">
            <a:noAutofit/>
          </a:bodyPr>
          <a:lstStyle/>
          <a:p>
            <a:r>
              <a:rPr lang="en-US" sz="3200" b="1" kern="1200" dirty="0">
                <a:solidFill>
                  <a:schemeClr val="tx1"/>
                </a:solidFill>
                <a:latin typeface="+mn-lt"/>
                <a:ea typeface="+mj-ea"/>
                <a:cs typeface="+mj-cs"/>
              </a:rPr>
              <a:t>2023 </a:t>
            </a:r>
            <a:r>
              <a:rPr lang="en-US" sz="3200" kern="1200" dirty="0">
                <a:solidFill>
                  <a:schemeClr val="tx1"/>
                </a:solidFill>
                <a:latin typeface="+mn-lt"/>
                <a:ea typeface="+mj-ea"/>
                <a:cs typeface="+mj-cs"/>
              </a:rPr>
              <a:t>was an excellent year for May blossom on the many hawthorn trees in the Dale.</a:t>
            </a:r>
          </a:p>
        </p:txBody>
      </p:sp>
      <p:sp>
        <p:nvSpPr>
          <p:cNvPr id="1086" name="Rectangle 106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7" name="Rectangle 106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BB783067-A5E5-E478-5EBF-46970D95AA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15" r="21265"/>
          <a:stretch/>
        </p:blipFill>
        <p:spPr bwMode="auto">
          <a:xfrm>
            <a:off x="545231" y="858525"/>
            <a:ext cx="3719192" cy="52119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62E82EC-D1BF-48A1-DB5F-9AB0E307DD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12" r="5" b="3539"/>
          <a:stretch/>
        </p:blipFill>
        <p:spPr bwMode="auto">
          <a:xfrm>
            <a:off x="4457706" y="858524"/>
            <a:ext cx="3685032" cy="25054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0F42183-1FFA-6F20-4C6A-926461536E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9" r="5" b="9051"/>
          <a:stretch/>
        </p:blipFill>
        <p:spPr bwMode="auto">
          <a:xfrm>
            <a:off x="4457712" y="3564974"/>
            <a:ext cx="3685031" cy="2505456"/>
          </a:xfrm>
          <a:prstGeom prst="rect">
            <a:avLst/>
          </a:prstGeom>
          <a:noFill/>
          <a:extLst>
            <a:ext uri="{909E8E84-426E-40DD-AFC4-6F175D3DCCD1}">
              <a14:hiddenFill xmlns:a14="http://schemas.microsoft.com/office/drawing/2010/main">
                <a:solidFill>
                  <a:srgbClr val="FFFFFF"/>
                </a:solidFill>
              </a14:hiddenFill>
            </a:ext>
          </a:extLst>
        </p:spPr>
      </p:pic>
      <p:sp>
        <p:nvSpPr>
          <p:cNvPr id="1066" name="Rectangle 106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2925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7" name="Rectangle 1064">
            <a:extLst>
              <a:ext uri="{FF2B5EF4-FFF2-40B4-BE49-F238E27FC236}">
                <a16:creationId xmlns:a16="http://schemas.microsoft.com/office/drawing/2014/main" id="{F7EDEA10-087E-4352-A848-7D9888DC6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9F471E-6536-650E-11CE-1CEB55EE1135}"/>
              </a:ext>
            </a:extLst>
          </p:cNvPr>
          <p:cNvSpPr>
            <a:spLocks noGrp="1"/>
          </p:cNvSpPr>
          <p:nvPr>
            <p:ph type="title"/>
          </p:nvPr>
        </p:nvSpPr>
        <p:spPr>
          <a:xfrm>
            <a:off x="838200" y="4242090"/>
            <a:ext cx="10515600" cy="1270232"/>
          </a:xfrm>
        </p:spPr>
        <p:txBody>
          <a:bodyPr vert="horz" lIns="91440" tIns="45720" rIns="91440" bIns="45720" rtlCol="0" anchor="b">
            <a:normAutofit/>
          </a:bodyPr>
          <a:lstStyle/>
          <a:p>
            <a:pPr algn="ctr"/>
            <a:r>
              <a:rPr lang="en-US" sz="3200" b="1" kern="1200" dirty="0">
                <a:solidFill>
                  <a:schemeClr val="tx1"/>
                </a:solidFill>
                <a:latin typeface="+mn-lt"/>
                <a:ea typeface="+mj-ea"/>
                <a:cs typeface="+mj-cs"/>
              </a:rPr>
              <a:t>June 15</a:t>
            </a:r>
            <a:r>
              <a:rPr lang="en-US" sz="3200" b="1" kern="1200" baseline="30000" dirty="0">
                <a:solidFill>
                  <a:schemeClr val="tx1"/>
                </a:solidFill>
                <a:latin typeface="+mn-lt"/>
                <a:ea typeface="+mj-ea"/>
                <a:cs typeface="+mj-cs"/>
              </a:rPr>
              <a:t>th</a:t>
            </a:r>
            <a:r>
              <a:rPr lang="en-US" sz="2600" kern="1200" dirty="0">
                <a:solidFill>
                  <a:schemeClr val="tx1"/>
                </a:solidFill>
                <a:latin typeface="+mj-lt"/>
                <a:ea typeface="+mj-ea"/>
                <a:cs typeface="+mj-cs"/>
              </a:rPr>
              <a:t> – The MLHG talk on Liverpool </a:t>
            </a:r>
            <a:r>
              <a:rPr lang="en-US" sz="2600" kern="1200" dirty="0" err="1">
                <a:solidFill>
                  <a:schemeClr val="tx1"/>
                </a:solidFill>
                <a:latin typeface="+mj-lt"/>
                <a:ea typeface="+mj-ea"/>
                <a:cs typeface="+mj-cs"/>
              </a:rPr>
              <a:t>Cowkeepers</a:t>
            </a:r>
            <a:r>
              <a:rPr lang="en-US" sz="2600" kern="1200" dirty="0">
                <a:solidFill>
                  <a:schemeClr val="tx1"/>
                </a:solidFill>
                <a:latin typeface="+mj-lt"/>
                <a:ea typeface="+mj-ea"/>
                <a:cs typeface="+mj-cs"/>
              </a:rPr>
              <a:t> was very well attended. </a:t>
            </a:r>
            <a:r>
              <a:rPr lang="en-US" sz="2600" dirty="0"/>
              <a:t>We learned </a:t>
            </a:r>
            <a:r>
              <a:rPr lang="en-US" sz="2600"/>
              <a:t>that several</a:t>
            </a:r>
            <a:r>
              <a:rPr lang="en-US" sz="2600" kern="1200">
                <a:solidFill>
                  <a:schemeClr val="tx1"/>
                </a:solidFill>
                <a:latin typeface="+mj-lt"/>
                <a:ea typeface="+mj-ea"/>
                <a:cs typeface="+mj-cs"/>
              </a:rPr>
              <a:t> </a:t>
            </a:r>
            <a:r>
              <a:rPr lang="en-US" sz="2600" kern="1200" dirty="0" err="1">
                <a:solidFill>
                  <a:schemeClr val="tx1"/>
                </a:solidFill>
                <a:latin typeface="+mj-lt"/>
                <a:ea typeface="+mj-ea"/>
                <a:cs typeface="+mj-cs"/>
              </a:rPr>
              <a:t>Malhamdale</a:t>
            </a:r>
            <a:r>
              <a:rPr lang="en-US" sz="2600" kern="1200" dirty="0">
                <a:solidFill>
                  <a:schemeClr val="tx1"/>
                </a:solidFill>
                <a:latin typeface="+mj-lt"/>
                <a:ea typeface="+mj-ea"/>
                <a:cs typeface="+mj-cs"/>
              </a:rPr>
              <a:t> families had made the transition from farming in the Dales to becoming suburban </a:t>
            </a:r>
            <a:r>
              <a:rPr lang="en-US" sz="2600" kern="1200" dirty="0" err="1">
                <a:solidFill>
                  <a:schemeClr val="tx1"/>
                </a:solidFill>
                <a:latin typeface="+mj-lt"/>
                <a:ea typeface="+mj-ea"/>
                <a:cs typeface="+mj-cs"/>
              </a:rPr>
              <a:t>cowkeepers</a:t>
            </a:r>
            <a:r>
              <a:rPr lang="en-US" sz="2600" kern="1200" dirty="0">
                <a:solidFill>
                  <a:schemeClr val="tx1"/>
                </a:solidFill>
                <a:latin typeface="+mj-lt"/>
                <a:ea typeface="+mj-ea"/>
                <a:cs typeface="+mj-cs"/>
              </a:rPr>
              <a:t>.</a:t>
            </a:r>
          </a:p>
        </p:txBody>
      </p:sp>
      <p:pic>
        <p:nvPicPr>
          <p:cNvPr id="1026" name="Picture 2" descr="City Cowkeepers from Wharfedale, Yorks.">
            <a:extLst>
              <a:ext uri="{FF2B5EF4-FFF2-40B4-BE49-F238E27FC236}">
                <a16:creationId xmlns:a16="http://schemas.microsoft.com/office/drawing/2014/main" id="{B7FCEABF-0598-6021-F72A-FFADDA602B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02" r="21769" b="3"/>
          <a:stretch/>
        </p:blipFill>
        <p:spPr bwMode="auto">
          <a:xfrm>
            <a:off x="510365" y="400051"/>
            <a:ext cx="3524888" cy="3647338"/>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Liverpool's forgotten cowkeepers that were an 'essential part' of city life  - Liverpool Echo">
            <a:extLst>
              <a:ext uri="{FF2B5EF4-FFF2-40B4-BE49-F238E27FC236}">
                <a16:creationId xmlns:a16="http://schemas.microsoft.com/office/drawing/2014/main" id="{8F6908DF-3853-E62E-DC05-2D8836686C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354" b="-4"/>
          <a:stretch/>
        </p:blipFill>
        <p:spPr bwMode="auto">
          <a:xfrm>
            <a:off x="4333556" y="400051"/>
            <a:ext cx="3524888" cy="3647338"/>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5"/>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Dales folk move milk to Liverpool">
            <a:extLst>
              <a:ext uri="{FF2B5EF4-FFF2-40B4-BE49-F238E27FC236}">
                <a16:creationId xmlns:a16="http://schemas.microsoft.com/office/drawing/2014/main" id="{50372569-AE27-393B-6506-EB1533B0EB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 b="13603"/>
          <a:stretch/>
        </p:blipFill>
        <p:spPr bwMode="auto">
          <a:xfrm>
            <a:off x="8156747" y="400052"/>
            <a:ext cx="3524888" cy="3647338"/>
          </a:xfrm>
          <a:custGeom>
            <a:avLst/>
            <a:gdLst/>
            <a:ahLst/>
            <a:cxnLst/>
            <a:rect l="l" t="t" r="r" b="b"/>
            <a:pathLst>
              <a:path w="3524888" h="3647338">
                <a:moveTo>
                  <a:pt x="887180"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6"/>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a:noFill/>
          <a:extLst>
            <a:ext uri="{909E8E84-426E-40DD-AFC4-6F175D3DCCD1}">
              <a14:hiddenFill xmlns:a14="http://schemas.microsoft.com/office/drawing/2010/main">
                <a:solidFill>
                  <a:srgbClr val="FFFFFF"/>
                </a:solidFill>
              </a14:hiddenFill>
            </a:ext>
          </a:extLst>
        </p:spPr>
      </p:pic>
      <p:sp>
        <p:nvSpPr>
          <p:cNvPr id="1078" name="sketch line">
            <a:extLst>
              <a:ext uri="{FF2B5EF4-FFF2-40B4-BE49-F238E27FC236}">
                <a16:creationId xmlns:a16="http://schemas.microsoft.com/office/drawing/2014/main" id="{605D77EC-B84E-48F8-9EC4-93E851C0F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682" y="5512322"/>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010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9" name="Rectangle 208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38B79E-E52C-83DF-6029-57DA78B98E72}"/>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3100" b="1" dirty="0"/>
              <a:t>17</a:t>
            </a:r>
            <a:r>
              <a:rPr lang="en-US" sz="3100" b="1" baseline="30000" dirty="0"/>
              <a:t>th</a:t>
            </a:r>
            <a:r>
              <a:rPr lang="en-US" sz="3100" b="1" dirty="0"/>
              <a:t> June</a:t>
            </a:r>
            <a:br>
              <a:rPr lang="en-US" sz="3100" dirty="0"/>
            </a:br>
            <a:r>
              <a:rPr lang="en-US" sz="3100" dirty="0"/>
              <a:t>A very enjoyable evening of music at the church, featuring local musicians as well as an international soprano.</a:t>
            </a:r>
          </a:p>
        </p:txBody>
      </p:sp>
      <p:sp>
        <p:nvSpPr>
          <p:cNvPr id="2090"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May be an image of 5 people, musical instrument and text that says &quot;Summer a Music for Evening VOICES VOICESOF OF CRAVEN 7.00 pm Tickets £12 (under 16's 6'sFREE) SATURDAY 17th JUNE 2023 ST. MICHAEL THE ARCHANGEL KIRKBY MALHAM FEATURING INTERNATIONAL SOPRANO SARAH FOX &amp; THE VINE STRING QUARTET Directed by Darren Everhart. Accompanist Ellie Everhart&quot;">
            <a:extLst>
              <a:ext uri="{FF2B5EF4-FFF2-40B4-BE49-F238E27FC236}">
                <a16:creationId xmlns:a16="http://schemas.microsoft.com/office/drawing/2014/main" id="{DF3C40CD-A468-AEE0-D743-AD5D28381B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36"/>
          <a:stretch/>
        </p:blipFill>
        <p:spPr bwMode="auto">
          <a:xfrm>
            <a:off x="469049" y="2642616"/>
            <a:ext cx="5316398" cy="360578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y be an image of 5 people and violin">
            <a:extLst>
              <a:ext uri="{FF2B5EF4-FFF2-40B4-BE49-F238E27FC236}">
                <a16:creationId xmlns:a16="http://schemas.microsoft.com/office/drawing/2014/main" id="{4E6E6744-26AD-8E28-4B91-E8260BFAF7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36" r="8094" b="1"/>
          <a:stretch/>
        </p:blipFill>
        <p:spPr bwMode="auto">
          <a:xfrm>
            <a:off x="6447235" y="2642616"/>
            <a:ext cx="5228938" cy="3605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01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6" name="Rectangle 4115">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61AFB4E-A63C-8773-4938-D0AD31F6E635}"/>
              </a:ext>
            </a:extLst>
          </p:cNvPr>
          <p:cNvPicPr>
            <a:picLocks noChangeAspect="1"/>
          </p:cNvPicPr>
          <p:nvPr/>
        </p:nvPicPr>
        <p:blipFill>
          <a:blip r:embed="rId2"/>
          <a:stretch>
            <a:fillRect/>
          </a:stretch>
        </p:blipFill>
        <p:spPr>
          <a:xfrm>
            <a:off x="621675" y="700795"/>
            <a:ext cx="6589537" cy="5452841"/>
          </a:xfrm>
          <a:prstGeom prst="rect">
            <a:avLst/>
          </a:prstGeom>
        </p:spPr>
      </p:pic>
      <p:sp>
        <p:nvSpPr>
          <p:cNvPr id="4118" name="Right Triangle 4117">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0" name="Rectangle 4119">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6FF36E-DC98-FF5E-196F-2C82C2D47A12}"/>
              </a:ext>
            </a:extLst>
          </p:cNvPr>
          <p:cNvSpPr>
            <a:spLocks noGrp="1"/>
          </p:cNvSpPr>
          <p:nvPr>
            <p:ph type="title"/>
          </p:nvPr>
        </p:nvSpPr>
        <p:spPr>
          <a:xfrm>
            <a:off x="8052497" y="1056640"/>
            <a:ext cx="3197660" cy="3125746"/>
          </a:xfrm>
        </p:spPr>
        <p:txBody>
          <a:bodyPr vert="horz" lIns="91440" tIns="45720" rIns="91440" bIns="45720" rtlCol="0" anchor="b">
            <a:normAutofit fontScale="90000"/>
          </a:bodyPr>
          <a:lstStyle/>
          <a:p>
            <a:r>
              <a:rPr lang="en-US" sz="2300" b="1" kern="1200" dirty="0">
                <a:solidFill>
                  <a:schemeClr val="tx1"/>
                </a:solidFill>
                <a:latin typeface="+mn-lt"/>
                <a:ea typeface="+mj-ea"/>
                <a:cs typeface="+mj-cs"/>
              </a:rPr>
              <a:t>1</a:t>
            </a:r>
            <a:r>
              <a:rPr lang="en-US" sz="2300" b="1" kern="1200" baseline="30000" dirty="0">
                <a:solidFill>
                  <a:schemeClr val="tx1"/>
                </a:solidFill>
                <a:latin typeface="+mn-lt"/>
                <a:ea typeface="+mj-ea"/>
                <a:cs typeface="+mj-cs"/>
              </a:rPr>
              <a:t>st</a:t>
            </a:r>
            <a:r>
              <a:rPr lang="en-US" sz="2300" b="1" kern="1200" dirty="0">
                <a:solidFill>
                  <a:schemeClr val="tx1"/>
                </a:solidFill>
                <a:latin typeface="+mn-lt"/>
                <a:ea typeface="+mj-ea"/>
                <a:cs typeface="+mj-cs"/>
              </a:rPr>
              <a:t> July </a:t>
            </a:r>
            <a:br>
              <a:rPr lang="en-US" sz="2300" b="1" kern="1200" dirty="0">
                <a:solidFill>
                  <a:schemeClr val="tx1"/>
                </a:solidFill>
                <a:latin typeface="+mn-lt"/>
                <a:ea typeface="+mj-ea"/>
                <a:cs typeface="+mj-cs"/>
              </a:rPr>
            </a:br>
            <a:r>
              <a:rPr lang="en-US" sz="2300" b="1" kern="1200" dirty="0">
                <a:solidFill>
                  <a:schemeClr val="tx1"/>
                </a:solidFill>
                <a:latin typeface="+mn-lt"/>
                <a:ea typeface="+mj-ea"/>
                <a:cs typeface="+mj-cs"/>
              </a:rPr>
              <a:t>“</a:t>
            </a:r>
            <a:r>
              <a:rPr lang="en-US" sz="2300" kern="1200" dirty="0">
                <a:solidFill>
                  <a:schemeClr val="tx1"/>
                </a:solidFill>
                <a:latin typeface="+mn-lt"/>
                <a:ea typeface="+mj-ea"/>
                <a:cs typeface="+mj-cs"/>
              </a:rPr>
              <a:t>Wines for Summer” with Alison Askew. </a:t>
            </a:r>
            <a:br>
              <a:rPr lang="en-US" sz="2300" kern="1200" dirty="0">
                <a:solidFill>
                  <a:schemeClr val="tx1"/>
                </a:solidFill>
                <a:latin typeface="+mn-lt"/>
                <a:ea typeface="+mj-ea"/>
                <a:cs typeface="+mj-cs"/>
              </a:rPr>
            </a:br>
            <a:br>
              <a:rPr lang="en-US" sz="2300" kern="1200" dirty="0">
                <a:solidFill>
                  <a:schemeClr val="tx1"/>
                </a:solidFill>
                <a:latin typeface="+mn-lt"/>
                <a:ea typeface="+mj-ea"/>
                <a:cs typeface="+mj-cs"/>
              </a:rPr>
            </a:br>
            <a:r>
              <a:rPr lang="en-US" sz="2300" kern="1200" dirty="0">
                <a:solidFill>
                  <a:schemeClr val="tx1"/>
                </a:solidFill>
                <a:latin typeface="+mn-lt"/>
                <a:ea typeface="+mj-ea"/>
                <a:cs typeface="+mj-cs"/>
              </a:rPr>
              <a:t>A wine tasting event was </a:t>
            </a:r>
            <a:r>
              <a:rPr lang="en-US" sz="2300" kern="1200" dirty="0" err="1">
                <a:solidFill>
                  <a:schemeClr val="tx1"/>
                </a:solidFill>
                <a:latin typeface="+mn-lt"/>
                <a:ea typeface="+mj-ea"/>
                <a:cs typeface="+mj-cs"/>
              </a:rPr>
              <a:t>organised</a:t>
            </a:r>
            <a:r>
              <a:rPr lang="en-US" sz="2300" kern="1200" dirty="0">
                <a:solidFill>
                  <a:schemeClr val="tx1"/>
                </a:solidFill>
                <a:latin typeface="+mn-lt"/>
                <a:ea typeface="+mj-ea"/>
                <a:cs typeface="+mj-cs"/>
              </a:rPr>
              <a:t> by </a:t>
            </a:r>
            <a:r>
              <a:rPr lang="en-US" sz="2300" kern="1200" dirty="0" err="1">
                <a:solidFill>
                  <a:schemeClr val="tx1"/>
                </a:solidFill>
                <a:latin typeface="+mn-lt"/>
                <a:ea typeface="+mj-ea"/>
                <a:cs typeface="+mj-cs"/>
              </a:rPr>
              <a:t>Kirkby</a:t>
            </a:r>
            <a:r>
              <a:rPr lang="en-US" sz="2300" kern="1200" dirty="0">
                <a:solidFill>
                  <a:schemeClr val="tx1"/>
                </a:solidFill>
                <a:latin typeface="+mn-lt"/>
                <a:ea typeface="+mj-ea"/>
                <a:cs typeface="+mj-cs"/>
              </a:rPr>
              <a:t> Malham Parish Hall committee. There were seven wines to taste, all on a summer theme.</a:t>
            </a:r>
          </a:p>
        </p:txBody>
      </p:sp>
    </p:spTree>
    <p:extLst>
      <p:ext uri="{BB962C8B-B14F-4D97-AF65-F5344CB8AC3E}">
        <p14:creationId xmlns:p14="http://schemas.microsoft.com/office/powerpoint/2010/main" val="705347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16" name="Rectangle 3113">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C71B57-AB1C-B3E4-F60F-72A77FE9C65E}"/>
              </a:ext>
            </a:extLst>
          </p:cNvPr>
          <p:cNvSpPr>
            <a:spLocks noGrp="1"/>
          </p:cNvSpPr>
          <p:nvPr>
            <p:ph type="title"/>
          </p:nvPr>
        </p:nvSpPr>
        <p:spPr>
          <a:xfrm>
            <a:off x="838200" y="557190"/>
            <a:ext cx="10515600" cy="1840010"/>
          </a:xfrm>
        </p:spPr>
        <p:txBody>
          <a:bodyPr vert="horz" lIns="91440" tIns="45720" rIns="91440" bIns="45720" rtlCol="0">
            <a:normAutofit/>
          </a:bodyPr>
          <a:lstStyle/>
          <a:p>
            <a:r>
              <a:rPr lang="en-US" sz="2800" b="1" kern="1200" dirty="0">
                <a:latin typeface="+mn-lt"/>
              </a:rPr>
              <a:t>1</a:t>
            </a:r>
            <a:r>
              <a:rPr lang="en-US" sz="2800" b="1" kern="1200" baseline="30000" dirty="0">
                <a:latin typeface="+mn-lt"/>
              </a:rPr>
              <a:t>st</a:t>
            </a:r>
            <a:r>
              <a:rPr lang="en-US" sz="2800" b="1" kern="1200" dirty="0">
                <a:latin typeface="+mn-lt"/>
              </a:rPr>
              <a:t> – 9</a:t>
            </a:r>
            <a:r>
              <a:rPr lang="en-US" sz="2800" b="1" kern="1200" baseline="30000" dirty="0">
                <a:latin typeface="+mn-lt"/>
              </a:rPr>
              <a:t>th</a:t>
            </a:r>
            <a:r>
              <a:rPr lang="en-US" sz="2800" b="1" kern="1200" dirty="0">
                <a:latin typeface="+mn-lt"/>
              </a:rPr>
              <a:t> July </a:t>
            </a:r>
            <a:r>
              <a:rPr lang="en-US" sz="2800" kern="1200" dirty="0">
                <a:latin typeface="+mn-lt"/>
              </a:rPr>
              <a:t>saw the return of “Art in the Dale” featuring the work of talented artists living in the Dale.</a:t>
            </a:r>
            <a:r>
              <a:rPr lang="en-US" sz="2800" dirty="0">
                <a:latin typeface="+mn-lt"/>
              </a:rPr>
              <a:t> There were also musical events and a poetry and storytelling evening.</a:t>
            </a:r>
            <a:endParaRPr lang="en-US" sz="2800" kern="1200" dirty="0">
              <a:latin typeface="+mn-lt"/>
            </a:endParaRPr>
          </a:p>
        </p:txBody>
      </p:sp>
      <p:pic>
        <p:nvPicPr>
          <p:cNvPr id="3084" name="Picture 12" descr="May be art of bell tower">
            <a:extLst>
              <a:ext uri="{FF2B5EF4-FFF2-40B4-BE49-F238E27FC236}">
                <a16:creationId xmlns:a16="http://schemas.microsoft.com/office/drawing/2014/main" id="{A19D85FF-AE25-E144-DB97-99ED21CBAC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4" r="-2" b="-2"/>
          <a:stretch/>
        </p:blipFill>
        <p:spPr bwMode="auto">
          <a:xfrm>
            <a:off x="182787"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ay be art">
            <a:extLst>
              <a:ext uri="{FF2B5EF4-FFF2-40B4-BE49-F238E27FC236}">
                <a16:creationId xmlns:a16="http://schemas.microsoft.com/office/drawing/2014/main" id="{3CA10B6C-ECFA-A121-CCEB-06557C0973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87" r="16883" b="3"/>
          <a:stretch/>
        </p:blipFill>
        <p:spPr bwMode="auto">
          <a:xfrm>
            <a:off x="3180760"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y be art of 1 person">
            <a:extLst>
              <a:ext uri="{FF2B5EF4-FFF2-40B4-BE49-F238E27FC236}">
                <a16:creationId xmlns:a16="http://schemas.microsoft.com/office/drawing/2014/main" id="{F37D5DA6-359C-3A0A-1943-98EC860961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411" r="5816" b="3"/>
          <a:stretch/>
        </p:blipFill>
        <p:spPr bwMode="auto">
          <a:xfrm>
            <a:off x="6178733"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9A2DF700-5406-59B9-F791-BE6451A36F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904" r="-5" b="724"/>
          <a:stretch/>
        </p:blipFill>
        <p:spPr bwMode="auto">
          <a:xfrm>
            <a:off x="9176706" y="2558694"/>
            <a:ext cx="2827865" cy="3731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68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49">
            <a:extLst>
              <a:ext uri="{FF2B5EF4-FFF2-40B4-BE49-F238E27FC236}">
                <a16:creationId xmlns:a16="http://schemas.microsoft.com/office/drawing/2014/main" id="{7BBD5B30-C741-4E67-AFD8-17917090A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588A788B-24DD-430A-C97B-40B776B12C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6" r="10618"/>
          <a:stretch/>
        </p:blipFill>
        <p:spPr bwMode="auto">
          <a:xfrm>
            <a:off x="7817583" y="10"/>
            <a:ext cx="4374417" cy="6857990"/>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6FF7B63-8844-49AE-CB7D-0A3486CF64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915" r="-2" b="-2"/>
          <a:stretch/>
        </p:blipFill>
        <p:spPr bwMode="auto">
          <a:xfrm>
            <a:off x="35723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65A0DA8-EBD6-C614-0258-101BB1C248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7921"/>
          <a:stretch/>
        </p:blipFill>
        <p:spPr bwMode="auto">
          <a:xfrm>
            <a:off x="362535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extLst>
            <a:ext uri="{909E8E84-426E-40DD-AFC4-6F175D3DCCD1}">
              <a14:hiddenFill xmlns:a14="http://schemas.microsoft.com/office/drawing/2010/main">
                <a:solidFill>
                  <a:srgbClr val="FFFFFF"/>
                </a:solidFill>
              </a14:hiddenFill>
            </a:ext>
          </a:extLst>
        </p:spPr>
      </p:pic>
      <p:sp useBgFill="1">
        <p:nvSpPr>
          <p:cNvPr id="1063" name="Freeform: Shape 1051">
            <a:extLst>
              <a:ext uri="{FF2B5EF4-FFF2-40B4-BE49-F238E27FC236}">
                <a16:creationId xmlns:a16="http://schemas.microsoft.com/office/drawing/2014/main" id="{189BBEAA-BB93-4878-8C95-3C8AADE2E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64" name="Freeform: Shape 1053">
            <a:extLst>
              <a:ext uri="{FF2B5EF4-FFF2-40B4-BE49-F238E27FC236}">
                <a16:creationId xmlns:a16="http://schemas.microsoft.com/office/drawing/2014/main" id="{D529C0C6-AAEB-4982-A9E6-BC6A8B2AE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B73BFEA-7A5D-2605-D04A-9DB51BDC2A32}"/>
              </a:ext>
            </a:extLst>
          </p:cNvPr>
          <p:cNvSpPr>
            <a:spLocks noGrp="1"/>
          </p:cNvSpPr>
          <p:nvPr>
            <p:ph type="title"/>
          </p:nvPr>
        </p:nvSpPr>
        <p:spPr>
          <a:xfrm>
            <a:off x="438912" y="1508760"/>
            <a:ext cx="3429000" cy="2029968"/>
          </a:xfrm>
        </p:spPr>
        <p:txBody>
          <a:bodyPr vert="horz" lIns="91440" tIns="45720" rIns="91440" bIns="45720" rtlCol="0" anchor="b">
            <a:normAutofit fontScale="90000"/>
          </a:bodyPr>
          <a:lstStyle/>
          <a:p>
            <a:r>
              <a:rPr lang="en-US" sz="3200" kern="1200" dirty="0">
                <a:solidFill>
                  <a:schemeClr val="tx1"/>
                </a:solidFill>
                <a:latin typeface="+mn-lt"/>
              </a:rPr>
              <a:t>20</a:t>
            </a:r>
            <a:r>
              <a:rPr lang="en-US" sz="3200" kern="1200" baseline="30000" dirty="0">
                <a:solidFill>
                  <a:schemeClr val="tx1"/>
                </a:solidFill>
                <a:latin typeface="+mn-lt"/>
              </a:rPr>
              <a:t>th</a:t>
            </a:r>
            <a:r>
              <a:rPr lang="en-US" sz="3200" kern="1200" dirty="0">
                <a:solidFill>
                  <a:schemeClr val="tx1"/>
                </a:solidFill>
                <a:latin typeface="+mn-lt"/>
              </a:rPr>
              <a:t> July – MLHG </a:t>
            </a:r>
            <a:r>
              <a:rPr lang="en-US" sz="3200" dirty="0">
                <a:latin typeface="+mn-lt"/>
              </a:rPr>
              <a:t>members on a tour of </a:t>
            </a:r>
            <a:r>
              <a:rPr lang="en-US" sz="3200" dirty="0" err="1">
                <a:latin typeface="+mn-lt"/>
              </a:rPr>
              <a:t>Saltaire</a:t>
            </a:r>
            <a:r>
              <a:rPr lang="en-US" sz="3200" dirty="0">
                <a:latin typeface="+mn-lt"/>
              </a:rPr>
              <a:t> with our guide, Polly </a:t>
            </a:r>
            <a:r>
              <a:rPr lang="en-US" sz="3200" dirty="0" err="1">
                <a:latin typeface="+mn-lt"/>
              </a:rPr>
              <a:t>Toothill</a:t>
            </a:r>
            <a:r>
              <a:rPr lang="en-US" sz="3200" dirty="0">
                <a:latin typeface="+mn-lt"/>
              </a:rPr>
              <a:t>. </a:t>
            </a:r>
            <a:endParaRPr lang="en-US" sz="3200" kern="1200" dirty="0">
              <a:solidFill>
                <a:schemeClr val="tx1"/>
              </a:solidFill>
              <a:latin typeface="+mn-lt"/>
            </a:endParaRPr>
          </a:p>
        </p:txBody>
      </p:sp>
      <p:sp>
        <p:nvSpPr>
          <p:cNvPr id="1065" name="Rectangle 1055">
            <a:extLst>
              <a:ext uri="{FF2B5EF4-FFF2-40B4-BE49-F238E27FC236}">
                <a16:creationId xmlns:a16="http://schemas.microsoft.com/office/drawing/2014/main" id="{80D36F24-5EC0-4A09-9836-6580E1D4B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6" name="Rectangle 1057">
            <a:extLst>
              <a:ext uri="{FF2B5EF4-FFF2-40B4-BE49-F238E27FC236}">
                <a16:creationId xmlns:a16="http://schemas.microsoft.com/office/drawing/2014/main" id="{7C0B334E-66E0-442A-8306-19629EC2D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FF7E4BD-5DE5-622E-89EA-E4BF1FD75193}"/>
              </a:ext>
            </a:extLst>
          </p:cNvPr>
          <p:cNvSpPr txBox="1"/>
          <p:nvPr/>
        </p:nvSpPr>
        <p:spPr>
          <a:xfrm>
            <a:off x="10748865" y="1789025"/>
            <a:ext cx="1375077" cy="369332"/>
          </a:xfrm>
          <a:prstGeom prst="rect">
            <a:avLst/>
          </a:prstGeom>
          <a:noFill/>
        </p:spPr>
        <p:txBody>
          <a:bodyPr wrap="square" rtlCol="0">
            <a:spAutoFit/>
          </a:bodyPr>
          <a:lstStyle/>
          <a:p>
            <a:r>
              <a:rPr lang="en-GB" dirty="0"/>
              <a:t>Sir Titus Salt</a:t>
            </a:r>
          </a:p>
        </p:txBody>
      </p:sp>
      <p:sp>
        <p:nvSpPr>
          <p:cNvPr id="5" name="TextBox 4">
            <a:extLst>
              <a:ext uri="{FF2B5EF4-FFF2-40B4-BE49-F238E27FC236}">
                <a16:creationId xmlns:a16="http://schemas.microsoft.com/office/drawing/2014/main" id="{593E926F-AB23-E6F3-258A-9589EA79FDFB}"/>
              </a:ext>
            </a:extLst>
          </p:cNvPr>
          <p:cNvSpPr txBox="1"/>
          <p:nvPr/>
        </p:nvSpPr>
        <p:spPr>
          <a:xfrm>
            <a:off x="667132" y="4590475"/>
            <a:ext cx="2972560" cy="2031325"/>
          </a:xfrm>
          <a:prstGeom prst="rect">
            <a:avLst/>
          </a:prstGeom>
          <a:noFill/>
        </p:spPr>
        <p:txBody>
          <a:bodyPr wrap="square" rtlCol="0">
            <a:spAutoFit/>
          </a:bodyPr>
          <a:lstStyle/>
          <a:p>
            <a:r>
              <a:rPr lang="en-GB" dirty="0"/>
              <a:t>We learned more about people who lived in the village through the use of character cards. Kevan was Sylvester </a:t>
            </a:r>
            <a:r>
              <a:rPr lang="en-GB" dirty="0" err="1"/>
              <a:t>Toothill</a:t>
            </a:r>
            <a:r>
              <a:rPr lang="en-GB" dirty="0"/>
              <a:t>, Polly’s husband. Here they are posing outside their home.</a:t>
            </a:r>
          </a:p>
        </p:txBody>
      </p:sp>
    </p:spTree>
    <p:extLst>
      <p:ext uri="{BB962C8B-B14F-4D97-AF65-F5344CB8AC3E}">
        <p14:creationId xmlns:p14="http://schemas.microsoft.com/office/powerpoint/2010/main" val="181363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72" name="Rectangle 4142">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314ED98-BCB4-9922-99B2-A83F26E087D5}"/>
              </a:ext>
            </a:extLst>
          </p:cNvPr>
          <p:cNvPicPr>
            <a:picLocks noChangeAspect="1"/>
          </p:cNvPicPr>
          <p:nvPr/>
        </p:nvPicPr>
        <p:blipFill rotWithShape="1">
          <a:blip r:embed="rId2"/>
          <a:srcRect b="8731"/>
          <a:stretch/>
        </p:blipFill>
        <p:spPr>
          <a:xfrm rot="20786578">
            <a:off x="566574" y="1965974"/>
            <a:ext cx="3233738" cy="2192338"/>
          </a:xfrm>
          <a:prstGeom prst="rect">
            <a:avLst/>
          </a:prstGeom>
        </p:spPr>
      </p:pic>
      <p:pic>
        <p:nvPicPr>
          <p:cNvPr id="4100" name="Picture 4" descr="Crake Moor Farm">
            <a:extLst>
              <a:ext uri="{FF2B5EF4-FFF2-40B4-BE49-F238E27FC236}">
                <a16:creationId xmlns:a16="http://schemas.microsoft.com/office/drawing/2014/main" id="{4C6720A3-D6BC-FB97-4328-873AA1E577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38" b="6492"/>
          <a:stretch/>
        </p:blipFill>
        <p:spPr bwMode="auto">
          <a:xfrm rot="1026484">
            <a:off x="1704911" y="4015779"/>
            <a:ext cx="3233738" cy="2193925"/>
          </a:xfrm>
          <a:prstGeom prst="rect">
            <a:avLst/>
          </a:prstGeom>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DE86DA6-82E0-6B36-370E-F8E814D49368}"/>
              </a:ext>
            </a:extLst>
          </p:cNvPr>
          <p:cNvPicPr>
            <a:picLocks noChangeAspect="1"/>
          </p:cNvPicPr>
          <p:nvPr/>
        </p:nvPicPr>
        <p:blipFill>
          <a:blip r:embed="rId4"/>
          <a:stretch>
            <a:fillRect/>
          </a:stretch>
        </p:blipFill>
        <p:spPr>
          <a:xfrm>
            <a:off x="5361051" y="1875631"/>
            <a:ext cx="6097588" cy="4449763"/>
          </a:xfrm>
          <a:prstGeom prst="rect">
            <a:avLst/>
          </a:prstGeom>
          <a:ln w="12700">
            <a:solidFill>
              <a:schemeClr val="tx1"/>
            </a:solidFill>
          </a:ln>
        </p:spPr>
      </p:pic>
      <p:sp>
        <p:nvSpPr>
          <p:cNvPr id="2" name="Title 1">
            <a:extLst>
              <a:ext uri="{FF2B5EF4-FFF2-40B4-BE49-F238E27FC236}">
                <a16:creationId xmlns:a16="http://schemas.microsoft.com/office/drawing/2014/main" id="{0897AF28-188C-79DE-1218-841DA0556854}"/>
              </a:ext>
            </a:extLst>
          </p:cNvPr>
          <p:cNvSpPr>
            <a:spLocks noGrp="1"/>
          </p:cNvSpPr>
          <p:nvPr>
            <p:ph type="title"/>
          </p:nvPr>
        </p:nvSpPr>
        <p:spPr>
          <a:xfrm>
            <a:off x="836676" y="239376"/>
            <a:ext cx="10515600" cy="1505883"/>
          </a:xfrm>
        </p:spPr>
        <p:txBody>
          <a:bodyPr vert="horz" lIns="91440" tIns="45720" rIns="91440" bIns="45720" rtlCol="0" anchor="ctr">
            <a:normAutofit/>
          </a:bodyPr>
          <a:lstStyle/>
          <a:p>
            <a:pPr algn="ctr"/>
            <a:r>
              <a:rPr lang="en-US" sz="3600" kern="1200" dirty="0">
                <a:latin typeface="+mj-lt"/>
                <a:ea typeface="+mj-ea"/>
                <a:cs typeface="+mj-cs"/>
              </a:rPr>
              <a:t>August – MLHG member, Mary Richardson, gave a </a:t>
            </a:r>
            <a:r>
              <a:rPr lang="en-US" sz="3600" kern="1200">
                <a:latin typeface="+mj-lt"/>
                <a:ea typeface="+mj-ea"/>
                <a:cs typeface="+mj-cs"/>
              </a:rPr>
              <a:t>talk on the </a:t>
            </a:r>
            <a:r>
              <a:rPr lang="en-US" sz="3600" kern="1200" dirty="0">
                <a:latin typeface="+mj-lt"/>
                <a:ea typeface="+mj-ea"/>
                <a:cs typeface="+mj-cs"/>
              </a:rPr>
              <a:t>“Sharp Family” to a packed Parish Hall.</a:t>
            </a:r>
          </a:p>
        </p:txBody>
      </p:sp>
      <p:sp>
        <p:nvSpPr>
          <p:cNvPr id="12" name="TextBox 11">
            <a:extLst>
              <a:ext uri="{FF2B5EF4-FFF2-40B4-BE49-F238E27FC236}">
                <a16:creationId xmlns:a16="http://schemas.microsoft.com/office/drawing/2014/main" id="{83A5ED65-003B-3C02-3E7E-E0745CDF4FE7}"/>
              </a:ext>
            </a:extLst>
          </p:cNvPr>
          <p:cNvSpPr txBox="1"/>
          <p:nvPr/>
        </p:nvSpPr>
        <p:spPr>
          <a:xfrm>
            <a:off x="1230740" y="6140728"/>
            <a:ext cx="2127380" cy="369332"/>
          </a:xfrm>
          <a:prstGeom prst="rect">
            <a:avLst/>
          </a:prstGeom>
          <a:noFill/>
        </p:spPr>
        <p:txBody>
          <a:bodyPr wrap="square" rtlCol="0">
            <a:spAutoFit/>
          </a:bodyPr>
          <a:lstStyle/>
          <a:p>
            <a:r>
              <a:rPr lang="en-GB" dirty="0" err="1"/>
              <a:t>Crakemoor</a:t>
            </a:r>
            <a:r>
              <a:rPr lang="en-GB" dirty="0"/>
              <a:t> Farm</a:t>
            </a:r>
          </a:p>
        </p:txBody>
      </p:sp>
    </p:spTree>
    <p:extLst>
      <p:ext uri="{BB962C8B-B14F-4D97-AF65-F5344CB8AC3E}">
        <p14:creationId xmlns:p14="http://schemas.microsoft.com/office/powerpoint/2010/main" val="3736132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7B6B9C-D132-9A2E-4CEE-84AEC71CA6D3}"/>
              </a:ext>
            </a:extLst>
          </p:cNvPr>
          <p:cNvSpPr>
            <a:spLocks noGrp="1"/>
          </p:cNvSpPr>
          <p:nvPr>
            <p:ph type="title"/>
          </p:nvPr>
        </p:nvSpPr>
        <p:spPr>
          <a:xfrm>
            <a:off x="1028700" y="1967266"/>
            <a:ext cx="2628900" cy="2547257"/>
          </a:xfrm>
          <a:noFill/>
        </p:spPr>
        <p:txBody>
          <a:bodyPr anchor="ctr">
            <a:normAutofit/>
          </a:bodyPr>
          <a:lstStyle/>
          <a:p>
            <a:pPr algn="ctr"/>
            <a:r>
              <a:rPr lang="en-GB" sz="3200" dirty="0">
                <a:solidFill>
                  <a:srgbClr val="FFFFFF"/>
                </a:solidFill>
              </a:rPr>
              <a:t>9</a:t>
            </a:r>
            <a:r>
              <a:rPr lang="en-GB" sz="3200" baseline="30000" dirty="0">
                <a:solidFill>
                  <a:srgbClr val="FFFFFF"/>
                </a:solidFill>
              </a:rPr>
              <a:t>th</a:t>
            </a:r>
            <a:r>
              <a:rPr lang="en-GB" sz="3200" dirty="0">
                <a:solidFill>
                  <a:srgbClr val="FFFFFF"/>
                </a:solidFill>
              </a:rPr>
              <a:t> September  Plant sale at the Vicarage.</a:t>
            </a:r>
          </a:p>
        </p:txBody>
      </p:sp>
      <p:pic>
        <p:nvPicPr>
          <p:cNvPr id="3074" name="Picture 2">
            <a:extLst>
              <a:ext uri="{FF2B5EF4-FFF2-40B4-BE49-F238E27FC236}">
                <a16:creationId xmlns:a16="http://schemas.microsoft.com/office/drawing/2014/main" id="{8E001AAE-061E-AF07-A01C-9F121DAB42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77316" y="885073"/>
            <a:ext cx="6780700" cy="508552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524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4" name="Rectangle 2056">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5" name="Rectangle 2058">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8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Facilities - Kirkby-in-Malhamdale: St Michael the Archangel - A Church Near  You">
            <a:extLst>
              <a:ext uri="{FF2B5EF4-FFF2-40B4-BE49-F238E27FC236}">
                <a16:creationId xmlns:a16="http://schemas.microsoft.com/office/drawing/2014/main" id="{4471229E-54DE-E75F-4A3A-A36338199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860" y="540048"/>
            <a:ext cx="3622675" cy="4849813"/>
          </a:xfrm>
          <a:prstGeom prst="rect">
            <a:avLst/>
          </a:prstGeom>
          <a:extLst>
            <a:ext uri="{909E8E84-426E-40DD-AFC4-6F175D3DCCD1}">
              <a14:hiddenFill xmlns:a14="http://schemas.microsoft.com/office/drawing/2010/main">
                <a:solidFill>
                  <a:srgbClr val="FFFFFF"/>
                </a:solidFill>
              </a14:hiddenFill>
            </a:ext>
          </a:extLst>
        </p:spPr>
      </p:pic>
      <p:pic>
        <p:nvPicPr>
          <p:cNvPr id="4" name="Picture 3" descr="A close-up of a list of events&#10;&#10;Description automatically generated">
            <a:extLst>
              <a:ext uri="{FF2B5EF4-FFF2-40B4-BE49-F238E27FC236}">
                <a16:creationId xmlns:a16="http://schemas.microsoft.com/office/drawing/2014/main" id="{CDDD3414-F9C9-163D-75A7-E64B428F9C38}"/>
              </a:ext>
            </a:extLst>
          </p:cNvPr>
          <p:cNvPicPr>
            <a:picLocks noChangeAspect="1"/>
          </p:cNvPicPr>
          <p:nvPr/>
        </p:nvPicPr>
        <p:blipFill>
          <a:blip r:embed="rId3"/>
          <a:stretch>
            <a:fillRect/>
          </a:stretch>
        </p:blipFill>
        <p:spPr>
          <a:xfrm>
            <a:off x="8069667" y="540048"/>
            <a:ext cx="3505200" cy="4849813"/>
          </a:xfrm>
          <a:prstGeom prst="rect">
            <a:avLst/>
          </a:prstGeom>
          <a:ln w="12700">
            <a:solidFill>
              <a:schemeClr val="tx1"/>
            </a:solidFill>
          </a:ln>
        </p:spPr>
      </p:pic>
      <p:sp>
        <p:nvSpPr>
          <p:cNvPr id="2" name="Title 1">
            <a:extLst>
              <a:ext uri="{FF2B5EF4-FFF2-40B4-BE49-F238E27FC236}">
                <a16:creationId xmlns:a16="http://schemas.microsoft.com/office/drawing/2014/main" id="{E033EAF3-749A-0A0A-A2EF-90B08215E16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fontScale="90000"/>
          </a:bodyPr>
          <a:lstStyle/>
          <a:p>
            <a:pPr algn="ctr"/>
            <a:r>
              <a:rPr lang="en-GB" sz="2600" dirty="0">
                <a:solidFill>
                  <a:srgbClr val="FFFFFF"/>
                </a:solidFill>
              </a:rPr>
              <a:t>September –  A full peal was rung at the church for the first time.</a:t>
            </a:r>
          </a:p>
        </p:txBody>
      </p:sp>
      <p:sp>
        <p:nvSpPr>
          <p:cNvPr id="6" name="TextBox 5">
            <a:extLst>
              <a:ext uri="{FF2B5EF4-FFF2-40B4-BE49-F238E27FC236}">
                <a16:creationId xmlns:a16="http://schemas.microsoft.com/office/drawing/2014/main" id="{40D78574-98D6-19B9-A958-D01A5120B296}"/>
              </a:ext>
            </a:extLst>
          </p:cNvPr>
          <p:cNvSpPr txBox="1"/>
          <p:nvPr/>
        </p:nvSpPr>
        <p:spPr>
          <a:xfrm>
            <a:off x="4741150" y="5594007"/>
            <a:ext cx="6097554" cy="923330"/>
          </a:xfrm>
          <a:prstGeom prst="rect">
            <a:avLst/>
          </a:prstGeom>
          <a:noFill/>
        </p:spPr>
        <p:txBody>
          <a:bodyPr wrap="square">
            <a:spAutoFit/>
          </a:bodyPr>
          <a:lstStyle/>
          <a:p>
            <a:r>
              <a:rPr lang="en-GB" dirty="0"/>
              <a:t>A peal is the 'gold standard' change ringing performance during which the bells are rung continuously in over 5000 different sequences, without visual aids, typically taking 3 hours.</a:t>
            </a:r>
          </a:p>
        </p:txBody>
      </p:sp>
    </p:spTree>
    <p:extLst>
      <p:ext uri="{BB962C8B-B14F-4D97-AF65-F5344CB8AC3E}">
        <p14:creationId xmlns:p14="http://schemas.microsoft.com/office/powerpoint/2010/main" val="1894720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32">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ED0B4-9DC0-C989-429E-185BC3D5F041}"/>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4100" dirty="0" err="1"/>
              <a:t>Ist</a:t>
            </a:r>
            <a:r>
              <a:rPr lang="en-US" sz="4100" dirty="0"/>
              <a:t> October - Harvest Festival.</a:t>
            </a:r>
          </a:p>
        </p:txBody>
      </p:sp>
      <p:sp>
        <p:nvSpPr>
          <p:cNvPr id="1042"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A group of baskets on a table&#10;&#10;Description automatically generated">
            <a:extLst>
              <a:ext uri="{FF2B5EF4-FFF2-40B4-BE49-F238E27FC236}">
                <a16:creationId xmlns:a16="http://schemas.microsoft.com/office/drawing/2014/main" id="{62E4C2C8-2DD9-C798-3554-D84113713F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4610" y="2587741"/>
            <a:ext cx="2700030" cy="36000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 stone pedestal with fruit on top&#10;&#10;Description automatically generated">
            <a:extLst>
              <a:ext uri="{FF2B5EF4-FFF2-40B4-BE49-F238E27FC236}">
                <a16:creationId xmlns:a16="http://schemas.microsoft.com/office/drawing/2014/main" id="{797D3001-D91F-2482-DE47-22B24F3584E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70285" y="2619784"/>
            <a:ext cx="2700030" cy="36000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3B96BF2-8692-ADA3-496F-238343C55C83}"/>
              </a:ext>
            </a:extLst>
          </p:cNvPr>
          <p:cNvSpPr txBox="1"/>
          <p:nvPr/>
        </p:nvSpPr>
        <p:spPr>
          <a:xfrm>
            <a:off x="4195800" y="5606203"/>
            <a:ext cx="3655848" cy="400110"/>
          </a:xfrm>
          <a:prstGeom prst="rect">
            <a:avLst/>
          </a:prstGeom>
          <a:noFill/>
        </p:spPr>
        <p:txBody>
          <a:bodyPr wrap="square" rtlCol="0">
            <a:spAutoFit/>
          </a:bodyPr>
          <a:lstStyle/>
          <a:p>
            <a:r>
              <a:rPr lang="en-GB" sz="2000" dirty="0"/>
              <a:t>Supporting Skipton Food Bank.</a:t>
            </a:r>
          </a:p>
        </p:txBody>
      </p:sp>
      <p:pic>
        <p:nvPicPr>
          <p:cNvPr id="1030" name="Picture 6">
            <a:extLst>
              <a:ext uri="{FF2B5EF4-FFF2-40B4-BE49-F238E27FC236}">
                <a16:creationId xmlns:a16="http://schemas.microsoft.com/office/drawing/2014/main" id="{52F81A51-36DB-2B75-8D6F-E866B0F2D1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1868" y="2339343"/>
            <a:ext cx="3661189" cy="2745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721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6B9A4-C151-EBCD-37BC-481CCB94C3D3}"/>
              </a:ext>
            </a:extLst>
          </p:cNvPr>
          <p:cNvSpPr>
            <a:spLocks noGrp="1"/>
          </p:cNvSpPr>
          <p:nvPr>
            <p:ph type="title"/>
          </p:nvPr>
        </p:nvSpPr>
        <p:spPr/>
        <p:txBody>
          <a:bodyPr/>
          <a:lstStyle/>
          <a:p>
            <a:r>
              <a:rPr lang="en-GB" dirty="0"/>
              <a:t>November – </a:t>
            </a:r>
            <a:r>
              <a:rPr lang="en-GB" sz="2400" dirty="0"/>
              <a:t>The Parish Hall Committee organised several events.</a:t>
            </a:r>
          </a:p>
        </p:txBody>
      </p:sp>
      <p:pic>
        <p:nvPicPr>
          <p:cNvPr id="2050" name="Picture 2" descr="May be an image of 1 person, guitar and text that says &quot;KIRKBY MALHAM PARISH HALL presents TOM SCOTHERN SAT. NOV- -7:30 PM TICKETS £15 (€10 UNDER 16'S) AVAILABLE FROM THE FARM SHOP, H'S OF MALHAM OR JOYCE ON 7578 INCLUDES CHILLI AND JACKET JACKETPOTATO SUPPER (VEGGIE&amp; GLUTEN FREE OPTION AVAILABLE) Ûy&quot;">
            <a:extLst>
              <a:ext uri="{FF2B5EF4-FFF2-40B4-BE49-F238E27FC236}">
                <a16:creationId xmlns:a16="http://schemas.microsoft.com/office/drawing/2014/main" id="{1876B24C-73FB-DF4D-9C6F-2AC6305B1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30916"/>
            <a:ext cx="2538413" cy="45127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y be an image of text that says &quot;Kirkby Malham Parish Hall Christmas Fair Monday 13th November 5pm to 8pm Christmas Crafts, Malham Herbals, Jane Midgley Cards, The Crafty Felter, Stephen Waterhouse Art, Christmas Bric a Brac, Cards &amp; Jigsaws, Malham hampers and gifts, craft bunnies and much more. Come and browse! Free entry, refreshments and mulled wine available Please contact us with any enquiries on malhamdleparishhall@gmail.com&quot;">
            <a:extLst>
              <a:ext uri="{FF2B5EF4-FFF2-40B4-BE49-F238E27FC236}">
                <a16:creationId xmlns:a16="http://schemas.microsoft.com/office/drawing/2014/main" id="{3C5FD599-B317-6AA6-2BDC-DF8A4C79F6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1472" y="1830914"/>
            <a:ext cx="2941080" cy="4503589"/>
          </a:xfrm>
          <a:prstGeom prst="rect">
            <a:avLst/>
          </a:prstGeom>
          <a:solidFill>
            <a:schemeClr val="accent2">
              <a:lumMod val="60000"/>
              <a:lumOff val="40000"/>
            </a:schemeClr>
          </a:solidFill>
          <a:ln w="12700">
            <a:solidFill>
              <a:schemeClr val="tx1"/>
            </a:solidFill>
          </a:ln>
        </p:spPr>
      </p:pic>
      <p:pic>
        <p:nvPicPr>
          <p:cNvPr id="2056" name="Picture 8" descr="May be an image of wine and text that says &quot;KIRKBY MALHAM PARISH HALL PRESENTS WINES FOR CHRISTMAS Lead by Alison Askew Friday 17th.November at 7pm. Alison worked in the wine trade and holds the Diploma in Wine from the Wine and Spirit Education Trust The wines will be chosen to match Christmas dishes and will include a pudding wine There will be six wines to taste, with discussion about the wines and grape varietal characteristics Cheese, biscuits, paté etc. will be served TICKETS £20 Please book in advance and ASAP MalhamdaleParishHall@gmail.com Caroline Rosier 07815 100353&quot;">
            <a:extLst>
              <a:ext uri="{FF2B5EF4-FFF2-40B4-BE49-F238E27FC236}">
                <a16:creationId xmlns:a16="http://schemas.microsoft.com/office/drawing/2014/main" id="{E7B907AB-83E8-0D5C-AE37-F47C9A40F8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0075" y="1830915"/>
            <a:ext cx="3205163" cy="4569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469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8566E-F5A3-587D-64D4-D4B948998EC2}"/>
              </a:ext>
            </a:extLst>
          </p:cNvPr>
          <p:cNvSpPr>
            <a:spLocks noGrp="1"/>
          </p:cNvSpPr>
          <p:nvPr>
            <p:ph type="title"/>
          </p:nvPr>
        </p:nvSpPr>
        <p:spPr>
          <a:xfrm>
            <a:off x="685800" y="573092"/>
            <a:ext cx="3305175" cy="2779708"/>
          </a:xfrm>
        </p:spPr>
        <p:txBody>
          <a:bodyPr>
            <a:normAutofit/>
          </a:bodyPr>
          <a:lstStyle/>
          <a:p>
            <a:r>
              <a:rPr lang="en-GB" sz="2000" b="1" dirty="0"/>
              <a:t>12th November </a:t>
            </a:r>
            <a:r>
              <a:rPr lang="en-GB" sz="2000" dirty="0"/>
              <a:t>– A Service of Remembrance was held.</a:t>
            </a:r>
            <a:br>
              <a:rPr lang="en-GB" sz="2000" dirty="0"/>
            </a:br>
            <a:r>
              <a:rPr lang="en-GB" sz="2000" dirty="0"/>
              <a:t>As well as commemorating those who died in the two World Wars our thoughts turned to those involved in more recent conflicts, including those in Ukraine, Sudan and Gaza.</a:t>
            </a:r>
          </a:p>
        </p:txBody>
      </p:sp>
      <p:pic>
        <p:nvPicPr>
          <p:cNvPr id="1026" name="Picture 2">
            <a:extLst>
              <a:ext uri="{FF2B5EF4-FFF2-40B4-BE49-F238E27FC236}">
                <a16:creationId xmlns:a16="http://schemas.microsoft.com/office/drawing/2014/main" id="{972AE5D9-818E-D289-8BC4-F240C765B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399" y="573092"/>
            <a:ext cx="7427281" cy="55714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0E9BA86-96E3-6A67-2FF1-0F6FCC717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855" y="3451664"/>
            <a:ext cx="2020888" cy="2692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77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1" name="Rectangle 1040">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B870CBB-916A-CABE-6B82-E1A0B7BF940C}"/>
              </a:ext>
            </a:extLst>
          </p:cNvPr>
          <p:cNvPicPr>
            <a:picLocks noChangeAspect="1"/>
          </p:cNvPicPr>
          <p:nvPr/>
        </p:nvPicPr>
        <p:blipFill>
          <a:blip r:embed="rId2"/>
          <a:stretch>
            <a:fillRect/>
          </a:stretch>
        </p:blipFill>
        <p:spPr>
          <a:xfrm>
            <a:off x="5324475" y="492125"/>
            <a:ext cx="6208713" cy="2903538"/>
          </a:xfrm>
          <a:prstGeom prst="rect">
            <a:avLst/>
          </a:prstGeom>
        </p:spPr>
      </p:pic>
      <p:pic>
        <p:nvPicPr>
          <p:cNvPr id="1026" name="Picture 2" descr="May be an image of 6 people">
            <a:extLst>
              <a:ext uri="{FF2B5EF4-FFF2-40B4-BE49-F238E27FC236}">
                <a16:creationId xmlns:a16="http://schemas.microsoft.com/office/drawing/2014/main" id="{DA18A07E-B93F-A0BA-5AB9-2BF38229D9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475" y="3467100"/>
            <a:ext cx="6208713" cy="2903538"/>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A7F8AFC-C1A6-6EB6-DF95-F64921EE897F}"/>
              </a:ext>
            </a:extLst>
          </p:cNvPr>
          <p:cNvSpPr>
            <a:spLocks noGrp="1"/>
          </p:cNvSpPr>
          <p:nvPr>
            <p:ph type="title"/>
          </p:nvPr>
        </p:nvSpPr>
        <p:spPr>
          <a:xfrm>
            <a:off x="742950" y="742951"/>
            <a:ext cx="3476625" cy="4962524"/>
          </a:xfrm>
        </p:spPr>
        <p:txBody>
          <a:bodyPr>
            <a:normAutofit/>
          </a:bodyPr>
          <a:lstStyle/>
          <a:p>
            <a:pPr algn="ctr"/>
            <a:r>
              <a:rPr lang="en-GB" sz="4000" dirty="0">
                <a:solidFill>
                  <a:srgbClr val="FFFFFF"/>
                </a:solidFill>
              </a:rPr>
              <a:t>1</a:t>
            </a:r>
            <a:r>
              <a:rPr lang="en-GB" sz="4000" baseline="30000" dirty="0">
                <a:solidFill>
                  <a:srgbClr val="FFFFFF"/>
                </a:solidFill>
              </a:rPr>
              <a:t>st</a:t>
            </a:r>
            <a:r>
              <a:rPr lang="en-GB" sz="4000" dirty="0">
                <a:solidFill>
                  <a:srgbClr val="FFFFFF"/>
                </a:solidFill>
              </a:rPr>
              <a:t> December Christmas wreath making </a:t>
            </a:r>
            <a:r>
              <a:rPr lang="en-GB" sz="4000">
                <a:solidFill>
                  <a:srgbClr val="FFFFFF"/>
                </a:solidFill>
              </a:rPr>
              <a:t>workshop </a:t>
            </a:r>
            <a:br>
              <a:rPr lang="en-GB" sz="4000">
                <a:solidFill>
                  <a:srgbClr val="FFFFFF"/>
                </a:solidFill>
              </a:rPr>
            </a:br>
            <a:r>
              <a:rPr lang="en-GB" sz="4000">
                <a:solidFill>
                  <a:srgbClr val="FFFFFF"/>
                </a:solidFill>
              </a:rPr>
              <a:t>at the </a:t>
            </a:r>
            <a:br>
              <a:rPr lang="en-GB" sz="4000">
                <a:solidFill>
                  <a:srgbClr val="FFFFFF"/>
                </a:solidFill>
              </a:rPr>
            </a:br>
            <a:r>
              <a:rPr lang="en-GB" sz="4000">
                <a:solidFill>
                  <a:srgbClr val="FFFFFF"/>
                </a:solidFill>
              </a:rPr>
              <a:t>Parish </a:t>
            </a:r>
            <a:r>
              <a:rPr lang="en-GB" sz="4000" dirty="0">
                <a:solidFill>
                  <a:srgbClr val="FFFFFF"/>
                </a:solidFill>
              </a:rPr>
              <a:t>Hall.</a:t>
            </a:r>
          </a:p>
        </p:txBody>
      </p:sp>
    </p:spTree>
    <p:extLst>
      <p:ext uri="{BB962C8B-B14F-4D97-AF65-F5344CB8AC3E}">
        <p14:creationId xmlns:p14="http://schemas.microsoft.com/office/powerpoint/2010/main" val="55163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0678E3-BA74-2CE3-0BE6-319AD49B888E}"/>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2600" kern="1200" dirty="0">
                <a:solidFill>
                  <a:schemeClr val="tx1"/>
                </a:solidFill>
                <a:latin typeface="+mj-lt"/>
                <a:ea typeface="+mj-ea"/>
                <a:cs typeface="+mj-cs"/>
              </a:rPr>
              <a:t>The School Nativity and Christingle Service were held. Christingles were made by women and children from the Leeds City of Sanctuary Group who visited the day before.</a:t>
            </a:r>
          </a:p>
        </p:txBody>
      </p:sp>
      <p:sp>
        <p:nvSpPr>
          <p:cNvPr id="5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BDCC37A-11F8-126D-0AA9-87A457DC370E}"/>
              </a:ext>
            </a:extLst>
          </p:cNvPr>
          <p:cNvPicPr>
            <a:picLocks noChangeAspect="1"/>
          </p:cNvPicPr>
          <p:nvPr/>
        </p:nvPicPr>
        <p:blipFill>
          <a:blip r:embed="rId2"/>
          <a:srcRect r="864"/>
          <a:stretch/>
        </p:blipFill>
        <p:spPr>
          <a:xfrm>
            <a:off x="4654296" y="993863"/>
            <a:ext cx="7214616" cy="4842842"/>
          </a:xfrm>
          <a:prstGeom prst="rect">
            <a:avLst/>
          </a:prstGeom>
        </p:spPr>
      </p:pic>
    </p:spTree>
    <p:extLst>
      <p:ext uri="{BB962C8B-B14F-4D97-AF65-F5344CB8AC3E}">
        <p14:creationId xmlns:p14="http://schemas.microsoft.com/office/powerpoint/2010/main" val="361623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5FC3C9-667B-BB0A-7300-C8834DDD9B9B}"/>
              </a:ext>
            </a:extLst>
          </p:cNvPr>
          <p:cNvSpPr>
            <a:spLocks noGrp="1"/>
          </p:cNvSpPr>
          <p:nvPr>
            <p:ph type="title"/>
          </p:nvPr>
        </p:nvSpPr>
        <p:spPr>
          <a:xfrm>
            <a:off x="7604233" y="486424"/>
            <a:ext cx="3973385" cy="2172800"/>
          </a:xfrm>
          <a:solidFill>
            <a:schemeClr val="bg2">
              <a:lumMod val="90000"/>
            </a:schemeClr>
          </a:solidFill>
        </p:spPr>
        <p:txBody>
          <a:bodyPr vert="horz" lIns="91440" tIns="45720" rIns="91440" bIns="45720" rtlCol="0" anchor="b">
            <a:normAutofit/>
          </a:bodyPr>
          <a:lstStyle/>
          <a:p>
            <a:r>
              <a:rPr lang="en-US" sz="2800" dirty="0"/>
              <a:t>Church services were well attended throughout the Christmas period and Santa made his usual visit on Christmas Eve.</a:t>
            </a:r>
          </a:p>
        </p:txBody>
      </p:sp>
      <p:pic>
        <p:nvPicPr>
          <p:cNvPr id="3" name="Picture 2">
            <a:extLst>
              <a:ext uri="{FF2B5EF4-FFF2-40B4-BE49-F238E27FC236}">
                <a16:creationId xmlns:a16="http://schemas.microsoft.com/office/drawing/2014/main" id="{1FC8D87D-300A-05C4-18D8-28D02B20505D}"/>
              </a:ext>
            </a:extLst>
          </p:cNvPr>
          <p:cNvPicPr>
            <a:picLocks noChangeAspect="1"/>
          </p:cNvPicPr>
          <p:nvPr/>
        </p:nvPicPr>
        <p:blipFill rotWithShape="1">
          <a:blip r:embed="rId2"/>
          <a:srcRect t="20139" r="2" b="6309"/>
          <a:stretch/>
        </p:blipFill>
        <p:spPr>
          <a:xfrm>
            <a:off x="20" y="10"/>
            <a:ext cx="6992881" cy="6857990"/>
          </a:xfrm>
          <a:prstGeom prst="rect">
            <a:avLst/>
          </a:prstGeom>
        </p:spPr>
      </p:pic>
      <p:pic>
        <p:nvPicPr>
          <p:cNvPr id="4" name="Picture 3">
            <a:extLst>
              <a:ext uri="{FF2B5EF4-FFF2-40B4-BE49-F238E27FC236}">
                <a16:creationId xmlns:a16="http://schemas.microsoft.com/office/drawing/2014/main" id="{AF57526F-F38E-00C6-69CB-B3BAABB2A5B4}"/>
              </a:ext>
            </a:extLst>
          </p:cNvPr>
          <p:cNvPicPr>
            <a:picLocks noChangeAspect="1"/>
          </p:cNvPicPr>
          <p:nvPr/>
        </p:nvPicPr>
        <p:blipFill>
          <a:blip r:embed="rId3"/>
          <a:stretch>
            <a:fillRect/>
          </a:stretch>
        </p:blipFill>
        <p:spPr>
          <a:xfrm>
            <a:off x="7562830" y="3818877"/>
            <a:ext cx="4014788" cy="2552700"/>
          </a:xfrm>
          <a:prstGeom prst="rect">
            <a:avLst/>
          </a:prstGeom>
        </p:spPr>
      </p:pic>
    </p:spTree>
    <p:extLst>
      <p:ext uri="{BB962C8B-B14F-4D97-AF65-F5344CB8AC3E}">
        <p14:creationId xmlns:p14="http://schemas.microsoft.com/office/powerpoint/2010/main" val="4193751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3537FC-A7DB-8AE5-CC95-B9C805533109}"/>
              </a:ext>
            </a:extLst>
          </p:cNvPr>
          <p:cNvSpPr>
            <a:spLocks noGrp="1"/>
          </p:cNvSpPr>
          <p:nvPr>
            <p:ph type="title"/>
          </p:nvPr>
        </p:nvSpPr>
        <p:spPr>
          <a:xfrm>
            <a:off x="838200" y="365125"/>
            <a:ext cx="10515600" cy="1860400"/>
          </a:xfrm>
        </p:spPr>
        <p:txBody>
          <a:bodyPr>
            <a:normAutofit/>
          </a:bodyPr>
          <a:lstStyle/>
          <a:p>
            <a:r>
              <a:rPr lang="en-GB" sz="2900" dirty="0"/>
              <a:t>The year ended with heavy rain and strong winds. A tree fell down at </a:t>
            </a:r>
            <a:r>
              <a:rPr lang="en-GB" sz="2900" dirty="0" err="1"/>
              <a:t>Scalegill</a:t>
            </a:r>
            <a:r>
              <a:rPr lang="en-GB" sz="2900" dirty="0"/>
              <a:t> Mill but a diversion was quickly put in place so the path between Kirkby Malham and Malham could remain open.</a:t>
            </a:r>
          </a:p>
        </p:txBody>
      </p:sp>
      <p:pic>
        <p:nvPicPr>
          <p:cNvPr id="4" name="Picture 3">
            <a:extLst>
              <a:ext uri="{FF2B5EF4-FFF2-40B4-BE49-F238E27FC236}">
                <a16:creationId xmlns:a16="http://schemas.microsoft.com/office/drawing/2014/main" id="{4ECD8A8D-C3A4-CE3A-F404-08AB04FF5708}"/>
              </a:ext>
            </a:extLst>
          </p:cNvPr>
          <p:cNvPicPr>
            <a:picLocks noChangeAspect="1"/>
          </p:cNvPicPr>
          <p:nvPr/>
        </p:nvPicPr>
        <p:blipFill>
          <a:blip r:embed="rId2"/>
          <a:stretch>
            <a:fillRect/>
          </a:stretch>
        </p:blipFill>
        <p:spPr>
          <a:xfrm>
            <a:off x="469527" y="2365285"/>
            <a:ext cx="5251674" cy="3938756"/>
          </a:xfrm>
          <a:prstGeom prst="rect">
            <a:avLst/>
          </a:prstGeom>
        </p:spPr>
      </p:pic>
      <p:pic>
        <p:nvPicPr>
          <p:cNvPr id="3" name="Picture 2">
            <a:extLst>
              <a:ext uri="{FF2B5EF4-FFF2-40B4-BE49-F238E27FC236}">
                <a16:creationId xmlns:a16="http://schemas.microsoft.com/office/drawing/2014/main" id="{E526DE08-D060-A56D-78BB-388E03DB695E}"/>
              </a:ext>
            </a:extLst>
          </p:cNvPr>
          <p:cNvPicPr>
            <a:picLocks noChangeAspect="1"/>
          </p:cNvPicPr>
          <p:nvPr/>
        </p:nvPicPr>
        <p:blipFill>
          <a:blip r:embed="rId3"/>
          <a:stretch>
            <a:fillRect/>
          </a:stretch>
        </p:blipFill>
        <p:spPr>
          <a:xfrm>
            <a:off x="6470798" y="2365285"/>
            <a:ext cx="5251674" cy="3938756"/>
          </a:xfrm>
          <a:prstGeom prst="rect">
            <a:avLst/>
          </a:prstGeom>
        </p:spPr>
      </p:pic>
    </p:spTree>
    <p:extLst>
      <p:ext uri="{BB962C8B-B14F-4D97-AF65-F5344CB8AC3E}">
        <p14:creationId xmlns:p14="http://schemas.microsoft.com/office/powerpoint/2010/main" val="131765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8A9F36-59D9-E012-9341-D0AD38DB7EEB}"/>
              </a:ext>
            </a:extLst>
          </p:cNvPr>
          <p:cNvSpPr>
            <a:spLocks noGrp="1"/>
          </p:cNvSpPr>
          <p:nvPr>
            <p:ph type="title"/>
          </p:nvPr>
        </p:nvSpPr>
        <p:spPr>
          <a:xfrm>
            <a:off x="890338" y="640080"/>
            <a:ext cx="3734014" cy="3566160"/>
          </a:xfrm>
        </p:spPr>
        <p:txBody>
          <a:bodyPr vert="horz" lIns="91440" tIns="45720" rIns="91440" bIns="45720" rtlCol="0" anchor="b">
            <a:normAutofit fontScale="90000"/>
          </a:bodyPr>
          <a:lstStyle/>
          <a:p>
            <a:r>
              <a:rPr lang="en-US" sz="3600" dirty="0"/>
              <a:t>These December flowering snowdrops remained unscathed and were blooming on New Year’s Eve on Hanlith Lane.</a:t>
            </a:r>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30295BB-BE64-9E34-4268-A9C6C5EAD2E6}"/>
              </a:ext>
            </a:extLst>
          </p:cNvPr>
          <p:cNvPicPr>
            <a:picLocks noChangeAspect="1"/>
          </p:cNvPicPr>
          <p:nvPr/>
        </p:nvPicPr>
        <p:blipFill rotWithShape="1">
          <a:blip r:embed="rId2"/>
          <a:srcRect t="8528" r="-1" b="1669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31836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572</TotalTime>
  <Words>991</Words>
  <Application>Microsoft Office PowerPoint</Application>
  <PresentationFormat>Widescreen</PresentationFormat>
  <Paragraphs>44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Kirkby Malham Diary</vt:lpstr>
      <vt:lpstr>       January 2023  The Parish Hall provided entertainment during a wet and windy month.   The first Film Night of the year took place. Those attending enjoyed a pie and peas supper. Drinks were also available from the bar.   A Burns Night Supper was held on 25th January.  A Valentine’s Evening followed in February.  </vt:lpstr>
      <vt:lpstr>February  The Cameo Club met at The Victoria where Pat and Liz Wherity talked about their work with the Kasin Charity in Nepal. This charity is helping to secure the future of Nepal’s younger generation through the provision of schools and hostels.</vt:lpstr>
      <vt:lpstr>24th February – one year since the invasion of Ukraine.</vt:lpstr>
      <vt:lpstr>After a mild Winter March brought some Spring snow.</vt:lpstr>
      <vt:lpstr>                        March  The children from Kirkby in Malhamdale Primary School spent a morning in church as part of their work on Easter.  In the afternoon they moved to the Parish Hall where they gave a performance of “Dance through the ages” to parents and carers. This was linked to project work on Walter Morrison, the school’s benefactor, and commenced with a  Victorian two-step.</vt:lpstr>
      <vt:lpstr>March continued:</vt:lpstr>
      <vt:lpstr>April – A walk in the Dale  The Good Friday walk from St Andrew’s in Gargrave to St Michael’s in Kirkby Malham and back took place in beautiful sunshine and was well attended.   Welcome refreshments were provided at the Quaker Meeting House in Airton and at St Peter’s in Coniston Cold.  St Michael’s was beautifully decorated for Easter Sunday.</vt:lpstr>
      <vt:lpstr>April continued - Opera Singer, Nicola Mills, led the singing at this community lunch and sing-along in the Parish Hall.</vt:lpstr>
      <vt:lpstr>May 6th – The Coronation of King Charles III</vt:lpstr>
      <vt:lpstr>May 6th – evening  The community came together to celebrate the Coronation at the Parish Hall with Callum Spencer providing the music.  Further celebrations took place in Airton and Malham over the weekend.</vt:lpstr>
      <vt:lpstr>Monday 8th May - “The Big Help Out”.</vt:lpstr>
      <vt:lpstr>27th May – Spring Bank Holiday Weekend.   Morris dancers on tour dancing at The Vic.</vt:lpstr>
      <vt:lpstr>2023 was an excellent year for May blossom on the many hawthorn trees in the Dale.</vt:lpstr>
      <vt:lpstr>June 15th – The MLHG talk on Liverpool Cowkeepers was very well attended. We learned that several Malhamdale families had made the transition from farming in the Dales to becoming suburban cowkeepers.</vt:lpstr>
      <vt:lpstr>17th June A very enjoyable evening of music at the church, featuring local musicians as well as an international soprano.</vt:lpstr>
      <vt:lpstr>1st July  “Wines for Summer” with Alison Askew.   A wine tasting event was organised by Kirkby Malham Parish Hall committee. There were seven wines to taste, all on a summer theme.</vt:lpstr>
      <vt:lpstr>1st – 9th July saw the return of “Art in the Dale” featuring the work of talented artists living in the Dale. There were also musical events and a poetry and storytelling evening.</vt:lpstr>
      <vt:lpstr>20th July – MLHG members on a tour of Saltaire with our guide, Polly Toothill. </vt:lpstr>
      <vt:lpstr>August – MLHG member, Mary Richardson, gave a talk on the “Sharp Family” to a packed Parish Hall.</vt:lpstr>
      <vt:lpstr>9th September  Plant sale at the Vicarage.</vt:lpstr>
      <vt:lpstr>September –  A full peal was rung at the church for the first time.</vt:lpstr>
      <vt:lpstr>Ist October - Harvest Festival.</vt:lpstr>
      <vt:lpstr>November – The Parish Hall Committee organised several events.</vt:lpstr>
      <vt:lpstr>12th November – A Service of Remembrance was held. As well as commemorating those who died in the two World Wars our thoughts turned to those involved in more recent conflicts, including those in Ukraine, Sudan and Gaza.</vt:lpstr>
      <vt:lpstr>1st December Christmas wreath making workshop  at the  Parish Hall.</vt:lpstr>
      <vt:lpstr>The School Nativity and Christingle Service were held. Christingles were made by women and children from the Leeds City of Sanctuary Group who visited the day before.</vt:lpstr>
      <vt:lpstr>Church services were well attended throughout the Christmas period and Santa made his usual visit on Christmas Eve.</vt:lpstr>
      <vt:lpstr>The year ended with heavy rain and strong winds. A tree fell down at Scalegill Mill but a diversion was quickly put in place so the path between Kirkby Malham and Malham could remain open.</vt:lpstr>
      <vt:lpstr>These December flowering snowdrops remained unscathed and were blooming on New Year’s Eve on Hanlith Lane.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Kirkby Malham Diary</dc:title>
  <dc:creator>Linda Hodson</dc:creator>
  <cp:lastModifiedBy>Linda Hodson</cp:lastModifiedBy>
  <cp:revision>2</cp:revision>
  <dcterms:created xsi:type="dcterms:W3CDTF">2023-01-16T10:47:41Z</dcterms:created>
  <dcterms:modified xsi:type="dcterms:W3CDTF">2025-01-19T20:49:50Z</dcterms:modified>
</cp:coreProperties>
</file>