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8" r:id="rId9"/>
    <p:sldId id="263" r:id="rId10"/>
    <p:sldId id="264" r:id="rId11"/>
    <p:sldId id="265" r:id="rId12"/>
    <p:sldId id="266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jLqW+bmQTb0DTj0tM7gA6DCRO2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6F36D4-1ECC-46C2-9A0C-AF6B6345F199}" v="5" dt="2025-01-11T10:29:55.6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4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140643" y="197964"/>
            <a:ext cx="9527357" cy="149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GB" sz="8000" b="1">
                <a:latin typeface="Arial"/>
                <a:ea typeface="Arial"/>
                <a:cs typeface="Arial"/>
                <a:sym typeface="Arial"/>
              </a:rPr>
              <a:t>Airton &amp; Scosthrop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798983" y="2554664"/>
            <a:ext cx="7991060" cy="2828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GB" sz="4000" b="1">
                <a:latin typeface="Arial"/>
                <a:ea typeface="Arial"/>
                <a:cs typeface="Arial"/>
                <a:sym typeface="Arial"/>
              </a:rPr>
              <a:t>Parish Diary 2024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GB" sz="3600" b="1">
                <a:latin typeface="Arial"/>
                <a:ea typeface="Arial"/>
                <a:cs typeface="Arial"/>
                <a:sym typeface="Arial"/>
              </a:rPr>
              <a:t>Malhamdale Local History Group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ctrTitle"/>
          </p:nvPr>
        </p:nvSpPr>
        <p:spPr>
          <a:xfrm>
            <a:off x="685800" y="228600"/>
            <a:ext cx="3969327" cy="6016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br>
              <a:rPr lang="en-GB" sz="1800" b="1">
                <a:latin typeface="Arial"/>
                <a:ea typeface="Arial"/>
                <a:cs typeface="Arial"/>
                <a:sym typeface="Arial"/>
              </a:rPr>
            </a:br>
            <a:br>
              <a:rPr lang="en-GB" sz="1800" b="1">
                <a:latin typeface="Arial"/>
                <a:ea typeface="Arial"/>
                <a:cs typeface="Arial"/>
                <a:sym typeface="Arial"/>
              </a:rPr>
            </a:br>
            <a:br>
              <a:rPr lang="en-GB" sz="1800" b="1">
                <a:latin typeface="Arial"/>
                <a:ea typeface="Arial"/>
                <a:cs typeface="Arial"/>
                <a:sym typeface="Arial"/>
              </a:rPr>
            </a:br>
            <a:r>
              <a:rPr lang="en-GB" b="1">
                <a:latin typeface="Arial"/>
                <a:ea typeface="Arial"/>
                <a:cs typeface="Arial"/>
                <a:sym typeface="Arial"/>
              </a:rPr>
              <a:t>1 January</a:t>
            </a:r>
            <a:br>
              <a:rPr lang="en-GB" sz="1800" b="1">
                <a:latin typeface="Arial"/>
                <a:ea typeface="Arial"/>
                <a:cs typeface="Arial"/>
                <a:sym typeface="Arial"/>
              </a:rPr>
            </a:br>
            <a:br>
              <a:rPr lang="en-GB" sz="1800" b="1">
                <a:latin typeface="Arial"/>
                <a:ea typeface="Arial"/>
                <a:cs typeface="Arial"/>
                <a:sym typeface="Arial"/>
              </a:rPr>
            </a:br>
            <a:br>
              <a:rPr lang="en-GB" sz="1800" b="1">
                <a:latin typeface="Arial"/>
                <a:ea typeface="Arial"/>
                <a:cs typeface="Arial"/>
                <a:sym typeface="Arial"/>
              </a:rPr>
            </a:br>
            <a:br>
              <a:rPr lang="en-GB" sz="1800" b="1">
                <a:latin typeface="Arial"/>
                <a:ea typeface="Arial"/>
                <a:cs typeface="Arial"/>
                <a:sym typeface="Arial"/>
              </a:rPr>
            </a:br>
            <a:r>
              <a:rPr lang="en-GB" sz="6700" b="1">
                <a:latin typeface="Arial"/>
                <a:ea typeface="Arial"/>
                <a:cs typeface="Arial"/>
                <a:sym typeface="Arial"/>
              </a:rPr>
              <a:t>1 January</a:t>
            </a:r>
            <a:br>
              <a:rPr lang="en-GB" sz="1800" b="1">
                <a:latin typeface="Arial"/>
                <a:ea typeface="Arial"/>
                <a:cs typeface="Arial"/>
                <a:sym typeface="Arial"/>
              </a:rPr>
            </a:br>
            <a:br>
              <a:rPr lang="en-GB" sz="1800" b="1">
                <a:latin typeface="Arial"/>
                <a:ea typeface="Arial"/>
                <a:cs typeface="Arial"/>
                <a:sym typeface="Arial"/>
              </a:rPr>
            </a:br>
            <a:br>
              <a:rPr lang="en-GB" sz="1800" b="1">
                <a:latin typeface="Arial"/>
                <a:ea typeface="Arial"/>
                <a:cs typeface="Arial"/>
                <a:sym typeface="Arial"/>
              </a:rPr>
            </a:br>
            <a:br>
              <a:rPr lang="en-GB" sz="1800">
                <a:latin typeface="Calibri"/>
                <a:ea typeface="Calibri"/>
                <a:cs typeface="Calibri"/>
                <a:sym typeface="Calibri"/>
              </a:rPr>
            </a:br>
            <a:r>
              <a:rPr lang="en-GB">
                <a:latin typeface="Arial"/>
                <a:ea typeface="Arial"/>
                <a:cs typeface="Arial"/>
                <a:sym typeface="Arial"/>
              </a:rPr>
              <a:t>A beautiful rainbow to start the new year.</a:t>
            </a:r>
            <a:br>
              <a:rPr lang="en-GB" sz="1800"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91" name="Google Shape;91;p2"/>
          <p:cNvSpPr txBox="1">
            <a:spLocks noGrp="1"/>
          </p:cNvSpPr>
          <p:nvPr>
            <p:ph type="subTitle" idx="1"/>
          </p:nvPr>
        </p:nvSpPr>
        <p:spPr>
          <a:xfrm>
            <a:off x="6483929" y="342900"/>
            <a:ext cx="5022271" cy="601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77444" y="379267"/>
            <a:ext cx="4810991" cy="582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820882" y="1548246"/>
            <a:ext cx="6369628" cy="3688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49090" y="342901"/>
            <a:ext cx="7042727" cy="30861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3"/>
          <p:cNvSpPr txBox="1"/>
          <p:nvPr/>
        </p:nvSpPr>
        <p:spPr>
          <a:xfrm>
            <a:off x="5174673" y="3709555"/>
            <a:ext cx="6497700" cy="31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January</a:t>
            </a: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similar brass plaque for Andrew Batten has disappeared (been stolen?) from the Mill side walk.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endParaRPr/>
          </a:p>
        </p:txBody>
      </p:sp>
      <p:sp>
        <p:nvSpPr>
          <p:cNvPr id="105" name="Google Shape;105;p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106" name="Google Shape;10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0654" y="228600"/>
            <a:ext cx="9587346" cy="550703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4"/>
          <p:cNvSpPr txBox="1"/>
          <p:nvPr/>
        </p:nvSpPr>
        <p:spPr>
          <a:xfrm>
            <a:off x="4821382" y="6139712"/>
            <a:ext cx="3325091" cy="53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 January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1007917" y="249382"/>
            <a:ext cx="9954491" cy="165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b="1">
                <a:latin typeface="Arial"/>
                <a:ea typeface="Arial"/>
                <a:cs typeface="Arial"/>
                <a:sym typeface="Arial"/>
              </a:rPr>
              <a:t>18 February</a:t>
            </a:r>
            <a:r>
              <a:rPr lang="en-GB" sz="3600" b="1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600">
                <a:latin typeface="Arial"/>
                <a:ea typeface="Arial"/>
                <a:cs typeface="Arial"/>
                <a:sym typeface="Arial"/>
              </a:rPr>
              <a:t>Floods at Newfield Bridge.</a:t>
            </a:r>
            <a:br>
              <a:rPr lang="en-GB" sz="1800"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 rot="4793584">
            <a:off x="13625216" y="5893742"/>
            <a:ext cx="45719" cy="45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pic>
        <p:nvPicPr>
          <p:cNvPr id="114" name="Google Shape;11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936374" y="2709762"/>
            <a:ext cx="5271652" cy="2087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9121" y="1236518"/>
            <a:ext cx="7994143" cy="51528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9708" y="2026227"/>
            <a:ext cx="10518371" cy="4272973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6"/>
          <p:cNvSpPr txBox="1"/>
          <p:nvPr/>
        </p:nvSpPr>
        <p:spPr>
          <a:xfrm>
            <a:off x="1311965" y="218209"/>
            <a:ext cx="9044609" cy="133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GB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31 March</a:t>
            </a: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Roadside Daffodils near Watery Lane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/>
          <p:nvPr/>
        </p:nvSpPr>
        <p:spPr>
          <a:xfrm>
            <a:off x="2892287" y="248478"/>
            <a:ext cx="6649277" cy="642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31 March – Young lambs</a:t>
            </a: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7627" y="865719"/>
            <a:ext cx="6002726" cy="3447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16925" y="2201102"/>
            <a:ext cx="5774633" cy="4408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41AE7-9416-7EAF-CCDB-7AB02008F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0880"/>
            <a:ext cx="4455160" cy="5344160"/>
          </a:xfrm>
        </p:spPr>
        <p:txBody>
          <a:bodyPr/>
          <a:lstStyle/>
          <a:p>
            <a:r>
              <a:rPr lang="en-GB" b="1" dirty="0"/>
              <a:t>April</a:t>
            </a:r>
            <a:br>
              <a:rPr lang="en-GB" dirty="0"/>
            </a:br>
            <a:r>
              <a:rPr lang="en-GB" dirty="0"/>
              <a:t>Local residents can buy fresh fish from the visiting fishmonger who visits the farm shop.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B8D640-5DAD-C7DB-E6F0-081BBBCF5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8349" y="690880"/>
            <a:ext cx="4110124" cy="547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156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402" y="198784"/>
            <a:ext cx="6408755" cy="4333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594613" y="1505780"/>
            <a:ext cx="6192075" cy="3578087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8"/>
          <p:cNvSpPr txBox="1"/>
          <p:nvPr/>
        </p:nvSpPr>
        <p:spPr>
          <a:xfrm>
            <a:off x="712306" y="4601816"/>
            <a:ext cx="5569223" cy="1752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 May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 apartments for sale at the mill.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3680" y="3422984"/>
            <a:ext cx="2203616" cy="3134793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9"/>
          <p:cNvSpPr txBox="1"/>
          <p:nvPr/>
        </p:nvSpPr>
        <p:spPr>
          <a:xfrm>
            <a:off x="5021912" y="1088887"/>
            <a:ext cx="295192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9"/>
          <p:cNvSpPr txBox="1"/>
          <p:nvPr/>
        </p:nvSpPr>
        <p:spPr>
          <a:xfrm>
            <a:off x="831353" y="533568"/>
            <a:ext cx="3984488" cy="2895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 June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Paul and Janet Bolland selling farm land as they divest from Dairy farming.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389E97-40DE-A6BA-0495-6EC8B6D7470C}"/>
              </a:ext>
            </a:extLst>
          </p:cNvPr>
          <p:cNvSpPr txBox="1"/>
          <p:nvPr/>
        </p:nvSpPr>
        <p:spPr>
          <a:xfrm>
            <a:off x="7166718" y="533568"/>
            <a:ext cx="4328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14 June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A52057-36FC-8B3D-DFC3-9DD1929BF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3170" y="1392572"/>
            <a:ext cx="3595150" cy="509712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3463636" cy="5811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b="1">
                <a:latin typeface="Arial"/>
                <a:ea typeface="Arial"/>
                <a:cs typeface="Arial"/>
                <a:sym typeface="Arial"/>
              </a:rPr>
              <a:t>14 June</a:t>
            </a:r>
            <a:br>
              <a:rPr lang="en-GB" sz="3600">
                <a:latin typeface="Arial"/>
                <a:ea typeface="Arial"/>
                <a:cs typeface="Arial"/>
                <a:sym typeface="Arial"/>
              </a:rPr>
            </a:br>
            <a:br>
              <a:rPr lang="en-GB" sz="3600">
                <a:latin typeface="Calibri"/>
                <a:ea typeface="Calibri"/>
                <a:cs typeface="Calibri"/>
                <a:sym typeface="Calibri"/>
              </a:rPr>
            </a:br>
            <a:r>
              <a:rPr lang="en-GB" sz="3600">
                <a:latin typeface="Arial"/>
                <a:ea typeface="Arial"/>
                <a:cs typeface="Arial"/>
                <a:sym typeface="Arial"/>
              </a:rPr>
              <a:t>Airton’s telephone box (A  Listed building) was painted today.</a:t>
            </a:r>
            <a:br>
              <a:rPr lang="en-GB" sz="1800"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pic>
        <p:nvPicPr>
          <p:cNvPr id="149" name="Google Shape;149;p1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712527" y="514291"/>
            <a:ext cx="4177145" cy="5662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54556" y="2417387"/>
            <a:ext cx="7759247" cy="4043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7871" y="284430"/>
            <a:ext cx="3647660" cy="508268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1"/>
          <p:cNvSpPr txBox="1"/>
          <p:nvPr/>
        </p:nvSpPr>
        <p:spPr>
          <a:xfrm>
            <a:off x="4462669" y="284431"/>
            <a:ext cx="7225747" cy="1815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r>
              <a:rPr lang="en-GB" sz="3600" b="1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GB"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August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Gate and bridge repairs at Airton Mill footpath.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"/>
          <p:cNvSpPr txBox="1"/>
          <p:nvPr/>
        </p:nvSpPr>
        <p:spPr>
          <a:xfrm>
            <a:off x="715617" y="337930"/>
            <a:ext cx="9710531" cy="1251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Friday 23 August</a:t>
            </a:r>
            <a:r>
              <a:rPr lang="en-GB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day before Malham Show – Storm Lillian struck a tree in the Pinfold,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4" name="Google Shape;17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5617" y="1899207"/>
            <a:ext cx="5075583" cy="4581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0800" y="1938130"/>
            <a:ext cx="5516217" cy="45819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5"/>
          <p:cNvSpPr txBox="1"/>
          <p:nvPr/>
        </p:nvSpPr>
        <p:spPr>
          <a:xfrm>
            <a:off x="1548245" y="322118"/>
            <a:ext cx="9525223" cy="6371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September 			</a:t>
            </a:r>
            <a:endParaRPr sz="3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 from Airton Parish Meeting:</a:t>
            </a:r>
            <a:endParaRPr sz="2800" dirty="0"/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“I am sorry to report that, over the last 10 days or so, one property in our village has suffered damage to its windows on 3 separate occasions. In each case 2 panes have been broken and these now require reglazing.”</a:t>
            </a: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Second Email:</a:t>
            </a:r>
            <a:endParaRPr lang="en-GB" sz="2800" dirty="0"/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“Since my email to you of this morning I have heard of another disturbing incident.</a:t>
            </a:r>
            <a:endParaRPr lang="en-GB" sz="2800" dirty="0"/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 3 am this morning, there was an attempted break in at a flat in Airton Mill, where 3 girls were staying.”</a:t>
            </a:r>
            <a:endParaRPr lang="en-GB" sz="2800" dirty="0"/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"/>
          <p:cNvSpPr txBox="1"/>
          <p:nvPr/>
        </p:nvSpPr>
        <p:spPr>
          <a:xfrm>
            <a:off x="1818861" y="367749"/>
            <a:ext cx="8676861" cy="2264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September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Fortunately, these last two incidents are exceedingly rare in Malhamdale, which is a safe place to raise a family.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31235" y="2822712"/>
            <a:ext cx="9501808" cy="35994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7930" y="268356"/>
            <a:ext cx="4532244" cy="6321287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8"/>
          <p:cNvSpPr txBox="1"/>
          <p:nvPr/>
        </p:nvSpPr>
        <p:spPr>
          <a:xfrm>
            <a:off x="5227982" y="1162879"/>
            <a:ext cx="6748670" cy="4300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 October</a:t>
            </a:r>
            <a:endParaRPr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The mid-October sale of dairy cattle at Skipton Auction Mart attracted a strong crowd for the many classes of quality stock on offer.  The champion was a widely admired black heifer from the Bolland family, of Airton. </a:t>
            </a:r>
            <a:r>
              <a:rPr lang="en-GB" sz="3200" i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(Craven Herald)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8540" y="551622"/>
            <a:ext cx="7348483" cy="5754756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8279297" y="551622"/>
            <a:ext cx="3538330" cy="5180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October</a:t>
            </a:r>
            <a:endParaRPr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large truck fully laden with stone/gravel for Langbar Lane was stuck in a culvert on Scosthrop Moor at mid-day on Thursday 10 October.  Two days later it was rescued by two of Macadams pickup trucks and escorted down to Airton.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/>
          <p:nvPr/>
        </p:nvSpPr>
        <p:spPr>
          <a:xfrm>
            <a:off x="586410" y="864703"/>
            <a:ext cx="3756990" cy="3988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23 November</a:t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125"/>
              </a:spcBef>
              <a:spcAft>
                <a:spcPts val="0"/>
              </a:spcAft>
              <a:buNone/>
            </a:pPr>
            <a:r>
              <a:rPr lang="en-GB" sz="40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Some early winter snow in Airton.  Fortunately, it soon thawed.</a:t>
            </a:r>
            <a:endParaRPr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5382703" y="1006501"/>
            <a:ext cx="6271594" cy="484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68957" y="496956"/>
            <a:ext cx="6798364" cy="5963479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1"/>
          <p:cNvSpPr txBox="1"/>
          <p:nvPr/>
        </p:nvSpPr>
        <p:spPr>
          <a:xfrm>
            <a:off x="248478" y="636104"/>
            <a:ext cx="4353339" cy="417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12 December</a:t>
            </a:r>
            <a:endParaRPr sz="4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1125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Paul and Janet Bolland of Dykelands with their final dairy auction champion of 2024. </a:t>
            </a:r>
            <a:r>
              <a:rPr lang="en-GB" sz="3600" i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(Craven Herald)</a:t>
            </a:r>
            <a:endParaRPr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F376FD-7238-9A1E-9025-CBB6AFE9F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360" y="1106749"/>
            <a:ext cx="6172691" cy="464450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48FEBA6-A63B-0B40-05F7-2CCBECF15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2160"/>
            <a:ext cx="3530600" cy="5262880"/>
          </a:xfrm>
        </p:spPr>
        <p:txBody>
          <a:bodyPr/>
          <a:lstStyle/>
          <a:p>
            <a:r>
              <a:rPr lang="en-GB" b="1" dirty="0"/>
              <a:t>22 December</a:t>
            </a:r>
            <a:br>
              <a:rPr lang="en-GB" dirty="0"/>
            </a:br>
            <a:r>
              <a:rPr lang="en-GB" dirty="0"/>
              <a:t>A plea went out to trace a missing Santa. Luckily, he was found before Christmas Eve.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13 - 202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449</Words>
  <Application>Microsoft Office PowerPoint</Application>
  <PresentationFormat>Widescreen</PresentationFormat>
  <Paragraphs>41</Paragraphs>
  <Slides>20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Airton &amp; Scosthrop</vt:lpstr>
      <vt:lpstr>   1 January    1 January    A beautiful rainbow to start the new year. </vt:lpstr>
      <vt:lpstr>PowerPoint Presentation</vt:lpstr>
      <vt:lpstr>PowerPoint Presentation</vt:lpstr>
      <vt:lpstr>18 February Floods at Newfield Bridge. </vt:lpstr>
      <vt:lpstr>PowerPoint Presentation</vt:lpstr>
      <vt:lpstr>PowerPoint Presentation</vt:lpstr>
      <vt:lpstr>April Local residents can buy fresh fish from the visiting fishmonger who visits the farm shop. </vt:lpstr>
      <vt:lpstr>PowerPoint Presentation</vt:lpstr>
      <vt:lpstr>PowerPoint Presentation</vt:lpstr>
      <vt:lpstr>14 June  Airton’s telephone box (A  Listed building) was painted today.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22 December A plea went out to trace a missing Santa. Luckily, he was found before Christmas Eve.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COLIN LUGTON</dc:creator>
  <cp:lastModifiedBy>Linda Hodson</cp:lastModifiedBy>
  <cp:revision>2</cp:revision>
  <dcterms:created xsi:type="dcterms:W3CDTF">2024-09-02T14:33:54Z</dcterms:created>
  <dcterms:modified xsi:type="dcterms:W3CDTF">2025-01-19T20:48:45Z</dcterms:modified>
</cp:coreProperties>
</file>